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0"/>
  </p:notesMasterIdLst>
  <p:handoutMasterIdLst>
    <p:handoutMasterId r:id="rId51"/>
  </p:handoutMasterIdLst>
  <p:sldIdLst>
    <p:sldId id="352" r:id="rId2"/>
    <p:sldId id="501" r:id="rId3"/>
    <p:sldId id="603" r:id="rId4"/>
    <p:sldId id="604" r:id="rId5"/>
    <p:sldId id="605" r:id="rId6"/>
    <p:sldId id="606" r:id="rId7"/>
    <p:sldId id="607" r:id="rId8"/>
    <p:sldId id="543" r:id="rId9"/>
    <p:sldId id="559" r:id="rId10"/>
    <p:sldId id="567" r:id="rId11"/>
    <p:sldId id="568" r:id="rId12"/>
    <p:sldId id="570" r:id="rId13"/>
    <p:sldId id="571" r:id="rId14"/>
    <p:sldId id="569" r:id="rId15"/>
    <p:sldId id="563" r:id="rId16"/>
    <p:sldId id="560" r:id="rId17"/>
    <p:sldId id="562" r:id="rId18"/>
    <p:sldId id="602" r:id="rId19"/>
    <p:sldId id="600" r:id="rId20"/>
    <p:sldId id="573" r:id="rId21"/>
    <p:sldId id="574" r:id="rId22"/>
    <p:sldId id="601" r:id="rId23"/>
    <p:sldId id="575" r:id="rId24"/>
    <p:sldId id="576" r:id="rId25"/>
    <p:sldId id="581" r:id="rId26"/>
    <p:sldId id="582" r:id="rId27"/>
    <p:sldId id="583" r:id="rId28"/>
    <p:sldId id="584" r:id="rId29"/>
    <p:sldId id="585" r:id="rId30"/>
    <p:sldId id="586" r:id="rId31"/>
    <p:sldId id="587" r:id="rId32"/>
    <p:sldId id="588" r:id="rId33"/>
    <p:sldId id="590" r:id="rId34"/>
    <p:sldId id="577" r:id="rId35"/>
    <p:sldId id="591" r:id="rId36"/>
    <p:sldId id="592" r:id="rId37"/>
    <p:sldId id="593" r:id="rId38"/>
    <p:sldId id="594" r:id="rId39"/>
    <p:sldId id="595" r:id="rId40"/>
    <p:sldId id="596" r:id="rId41"/>
    <p:sldId id="597" r:id="rId42"/>
    <p:sldId id="598" r:id="rId43"/>
    <p:sldId id="599" r:id="rId44"/>
    <p:sldId id="578" r:id="rId45"/>
    <p:sldId id="533" r:id="rId46"/>
    <p:sldId id="536" r:id="rId47"/>
    <p:sldId id="537" r:id="rId48"/>
    <p:sldId id="341" r:id="rId49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8" autoAdjust="0"/>
    <p:restoredTop sz="87253" autoAdjust="0"/>
  </p:normalViewPr>
  <p:slideViewPr>
    <p:cSldViewPr snapToGrid="0">
      <p:cViewPr varScale="1">
        <p:scale>
          <a:sx n="88" d="100"/>
          <a:sy n="88" d="100"/>
        </p:scale>
        <p:origin x="87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15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53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86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3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72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092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255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必须是使</a:t>
            </a:r>
            <a:r>
              <a:rPr lang="en-US" altLang="zh-CN" dirty="0"/>
              <a:t>A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）为真的那个，所以要根据其他自由变元的变化而变化。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728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必须是使</a:t>
            </a:r>
            <a:r>
              <a:rPr lang="en-US" altLang="zh-CN" dirty="0"/>
              <a:t>A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）为真的那个，所以要根据其他自由变元的变化而变化。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5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0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2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54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22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32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82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241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107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567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798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31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 people are students and do exercise.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1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17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961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55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31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544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35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2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47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24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Truth values are different </a:t>
            </a:r>
          </a:p>
          <a:p>
            <a:r>
              <a:rPr lang="en-US" altLang="zh-CN" dirty="0"/>
              <a:t>X is not a lion can be true.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827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321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05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437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794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451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39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345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2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28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41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2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7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9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31.png"/><Relationship Id="rId23" Type="http://schemas.openxmlformats.org/officeDocument/2006/relationships/image" Target="../media/image30.png"/><Relationship Id="rId19" Type="http://schemas.openxmlformats.org/officeDocument/2006/relationships/image" Target="../media/image69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4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Rules of Inference for Predicate Logic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5DF641B2-886B-40F5-81E8-E73E72DD71ED}"/>
              </a:ext>
            </a:extLst>
          </p:cNvPr>
          <p:cNvSpPr txBox="1">
            <a:spLocks noChangeArrowheads="1"/>
          </p:cNvSpPr>
          <p:nvPr/>
        </p:nvSpPr>
        <p:spPr>
          <a:xfrm>
            <a:off x="2334634" y="652820"/>
            <a:ext cx="9536236" cy="4660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 dirty="0">
              <a:ea typeface="宋体" panose="02010600030101010101" pitchFamily="2" charset="-122"/>
            </a:endParaRPr>
          </a:p>
          <a:p>
            <a:endParaRPr lang="zh-CN" altLang="zh-CN" dirty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ea typeface="宋体" panose="02010600030101010101" pitchFamily="2" charset="-122"/>
              </a:rPr>
              <a:t>Rule 1: Renaming rules for bound variables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ea typeface="宋体" panose="02010600030101010101" pitchFamily="2" charset="-122"/>
              </a:rPr>
              <a:t>Rule 2: Substitution rules of free variables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ea typeface="宋体" panose="02010600030101010101" pitchFamily="2" charset="-122"/>
              </a:rPr>
              <a:t>Rule 3: Substitution rules for propositional variables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ea typeface="宋体" panose="02010600030101010101" pitchFamily="2" charset="-122"/>
              </a:rPr>
              <a:t>Rule 4: Replacement rules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ea typeface="宋体" panose="02010600030101010101" pitchFamily="2" charset="-122"/>
              </a:rPr>
              <a:t>Rule 5: Rules of Inference for Quantifiers --- Addition and Elimination of Quantifiers</a:t>
            </a: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11A396-B34F-46B1-95F8-3245D5E9E08F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03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 1: Renaming rules for bound variables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29490715-85D0-4E0C-9F93-C206387EA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618377"/>
              </p:ext>
            </p:extLst>
          </p:nvPr>
        </p:nvGraphicFramePr>
        <p:xfrm>
          <a:off x="4339090" y="1428297"/>
          <a:ext cx="4970383" cy="54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Equation" r:id="rId4" imgW="1866600" imgH="203040" progId="Equation.DSMT4">
                  <p:embed/>
                </p:oleObj>
              </mc:Choice>
              <mc:Fallback>
                <p:oleObj name="Equation" r:id="rId4" imgW="1866600" imgH="203040" progId="Equation.DSMT4">
                  <p:embed/>
                  <p:pic>
                    <p:nvPicPr>
                      <p:cNvPr id="29701" name="Object 5">
                        <a:extLst>
                          <a:ext uri="{FF2B5EF4-FFF2-40B4-BE49-F238E27FC236}">
                            <a16:creationId xmlns:a16="http://schemas.microsoft.com/office/drawing/2014/main" id="{41D34CCA-F5A2-403A-B0D3-54CB6ED12D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090" y="1428297"/>
                        <a:ext cx="4970383" cy="542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F8F78418-9E14-49E7-B288-55811C51E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4870" y="2085975"/>
            <a:ext cx="10023929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name of the bound variable is changed so that a variable has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only one form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in a formula. The rules are as follows: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variable that need be renamed should in the scope of one quantifier and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change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all bound variable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in this scope with keeping the other part constant. </a:t>
            </a:r>
          </a:p>
          <a:p>
            <a:pPr marR="0" lvl="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 new variable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symbol should be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never used in this scope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It would be best that the symbol is never used in formula.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802FD5-DA2C-4D14-BAE3-BFDB0AB1CBE7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约束变元的改名规则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9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 1: Renaming rules for bound variables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F8FAB5F0-504E-4A1B-8F25-07E09C7164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3470" y="1356360"/>
                <a:ext cx="9448800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Example: Rename</a:t>
                </a:r>
              </a:p>
              <a:p>
                <a:pPr marL="342900" marR="0" lvl="0" indent="-342900" algn="ctr" defTabSz="914400" rtl="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kumimoji="1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zh-CN" alt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</a:rPr>
                          <m:t> </m:t>
                        </m:r>
                        <m:r>
                          <a:rPr kumimoji="1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)→∃</m:t>
                        </m:r>
                        <m: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𝑦𝑄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</a:rPr>
                          <m:t> </m:t>
                        </m:r>
                        <m:r>
                          <a:rPr kumimoji="1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</a:rPr>
                          <m:t> </m:t>
                        </m:r>
                        <m: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zh-CN" alt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</a:rPr>
                          <m:t>  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nor/>
                          </m:rP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</a:rPr>
                          <m:t>  </m:t>
                        </m:r>
                        <m: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zh-CN" alt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         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each variable only has one form in formula.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Solution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：</a:t>
                </a:r>
              </a:p>
              <a:p>
                <a:pPr marL="342900" marR="0" lvl="0" indent="-34290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      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change the name of the bound variable x and y.</a:t>
                </a:r>
              </a:p>
              <a:p>
                <a:pPr marL="342900" marR="0" lvl="0" indent="-34290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)→∃</m:t>
                          </m:r>
                          <m: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))∧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      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Wrong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：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)→∃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𝑣𝑄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))∧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)→∃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))∧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zh-CN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zh-CN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F8FAB5F0-504E-4A1B-8F25-07E09C716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3470" y="1356360"/>
                <a:ext cx="9448800" cy="5715000"/>
              </a:xfrm>
              <a:prstGeom prst="rect">
                <a:avLst/>
              </a:prstGeom>
              <a:blipFill>
                <a:blip r:embed="rId3"/>
                <a:stretch>
                  <a:fillRect l="-1355" t="-11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55C7350B-DE73-4E1F-BD9D-43E80E44C98F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约束变元的改名规则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92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 1: Renaming rules for bound variables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0844846A-0D8F-40FD-942D-39683EE367E8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045498"/>
            <a:ext cx="8207375" cy="2322513"/>
            <a:chOff x="227" y="120"/>
            <a:chExt cx="5170" cy="1463"/>
          </a:xfrm>
        </p:grpSpPr>
        <p:sp>
          <p:nvSpPr>
            <p:cNvPr id="13" name="Text Box 5" descr="浅色上对角线">
              <a:extLst>
                <a:ext uri="{FF2B5EF4-FFF2-40B4-BE49-F238E27FC236}">
                  <a16:creationId xmlns:a16="http://schemas.microsoft.com/office/drawing/2014/main" id="{0D276A05-B592-4011-84D8-6FC66FCC6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120"/>
              <a:ext cx="517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Example 1: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CC33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   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For formula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7" descr="浅色上对角线">
                  <a:extLst>
                    <a:ext uri="{FF2B5EF4-FFF2-40B4-BE49-F238E27FC236}">
                      <a16:creationId xmlns:a16="http://schemas.microsoft.com/office/drawing/2014/main" id="{10268487-2254-49C0-8AE3-B1F3FA158E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4" y="578"/>
                  <a:ext cx="4763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n-lt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→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))∨(∀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→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endPara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3826" name="Text Box 7" descr="浅色上对角线">
                  <a:extLst>
                    <a:ext uri="{FF2B5EF4-FFF2-40B4-BE49-F238E27FC236}">
                      <a16:creationId xmlns:a16="http://schemas.microsoft.com/office/drawing/2014/main" id="{9E4DF371-F0E9-43E2-AB61-ABBDD4E91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4" y="578"/>
                  <a:ext cx="4763" cy="3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 Box 10" descr="浅色上对角线">
              <a:extLst>
                <a:ext uri="{FF2B5EF4-FFF2-40B4-BE49-F238E27FC236}">
                  <a16:creationId xmlns:a16="http://schemas.microsoft.com/office/drawing/2014/main" id="{002B7704-000D-4DC5-9C56-9469971B0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911"/>
              <a:ext cx="498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Clearly,  rename the bound variable x: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12" descr="浅色上对角线">
                  <a:extLst>
                    <a:ext uri="{FF2B5EF4-FFF2-40B4-BE49-F238E27FC236}">
                      <a16:creationId xmlns:a16="http://schemas.microsoft.com/office/drawing/2014/main" id="{2A06E498-728D-46B4-8757-4E094392BD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1" y="1256"/>
                  <a:ext cx="4763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 →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))∨(∀</m:t>
                        </m:r>
                        <m:r>
                          <a:rPr kumimoji="1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 (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 →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kumimoji="1" lang="en-US" altLang="zh-CN" sz="2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3823" name="Text Box 12" descr="浅色上对角线">
                  <a:extLst>
                    <a:ext uri="{FF2B5EF4-FFF2-40B4-BE49-F238E27FC236}">
                      <a16:creationId xmlns:a16="http://schemas.microsoft.com/office/drawing/2014/main" id="{54AB751F-90CD-45AB-8FA2-9EA85FE98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1" y="1256"/>
                  <a:ext cx="4763" cy="32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46033BDC-F354-43F4-B666-4881BA4C02C9}"/>
              </a:ext>
            </a:extLst>
          </p:cNvPr>
          <p:cNvGrpSpPr>
            <a:grpSpLocks/>
          </p:cNvGrpSpPr>
          <p:nvPr/>
        </p:nvGrpSpPr>
        <p:grpSpPr bwMode="auto">
          <a:xfrm>
            <a:off x="1919287" y="3280814"/>
            <a:ext cx="8353425" cy="1674814"/>
            <a:chOff x="203" y="1854"/>
            <a:chExt cx="5262" cy="1055"/>
          </a:xfrm>
        </p:grpSpPr>
        <p:sp>
          <p:nvSpPr>
            <p:cNvPr id="21" name="Text Box 18" descr="浅色上对角线">
              <a:extLst>
                <a:ext uri="{FF2B5EF4-FFF2-40B4-BE49-F238E27FC236}">
                  <a16:creationId xmlns:a16="http://schemas.microsoft.com/office/drawing/2014/main" id="{59AF4247-F3AA-4B79-A8C2-6B4BE7280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" y="1854"/>
              <a:ext cx="5170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CC33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   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Example 2 :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For formula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20" descr="浅色上对角线">
                  <a:extLst>
                    <a:ext uri="{FF2B5EF4-FFF2-40B4-BE49-F238E27FC236}">
                      <a16:creationId xmlns:a16="http://schemas.microsoft.com/office/drawing/2014/main" id="{4BF4D1AD-9681-4D83-AA86-955E761FB5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7" y="2195"/>
                  <a:ext cx="476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Franklin Gothic Demi" panose="020B0703020102020204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n-lt"/>
                      <a:ea typeface="宋体" panose="02010600030101010101" pitchFamily="2" charset="-122"/>
                      <a:cs typeface="Arial" panose="020B0604020202020204" pitchFamily="34" charset="0"/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(∀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 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𝑷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 →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𝑹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𝒚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𝑸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𝒚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a14:m>
                  <a:endPara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 Box 20" descr="浅色上对角线">
                  <a:extLst>
                    <a:ext uri="{FF2B5EF4-FFF2-40B4-BE49-F238E27FC236}">
                      <a16:creationId xmlns:a16="http://schemas.microsoft.com/office/drawing/2014/main" id="{4BF4D1AD-9681-4D83-AA86-955E761FB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7" y="2195"/>
                  <a:ext cx="4763" cy="33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 Box 22" descr="浅色上对角线">
              <a:extLst>
                <a:ext uri="{FF2B5EF4-FFF2-40B4-BE49-F238E27FC236}">
                  <a16:creationId xmlns:a16="http://schemas.microsoft.com/office/drawing/2014/main" id="{8AB2C8C2-8821-49DB-87D6-F5019D870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2582"/>
              <a:ext cx="50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Arial" panose="020B0604020202020204" pitchFamily="34" charset="0"/>
                </a:rPr>
                <a:t>Rename the bound variable x: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4" descr="浅色上对角线">
                <a:extLst>
                  <a:ext uri="{FF2B5EF4-FFF2-40B4-BE49-F238E27FC236}">
                    <a16:creationId xmlns:a16="http://schemas.microsoft.com/office/drawing/2014/main" id="{61BA07C9-F63A-4617-B673-DF59E0AB18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6526" y="4950747"/>
                <a:ext cx="75612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(∀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𝒛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 (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𝑷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𝒛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 →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𝑹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99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𝒛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,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𝒚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)) ∧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𝑸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𝒙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,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𝒚</m:t>
                      </m:r>
                      <m:r>
                        <a:rPr kumimoji="1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Text Box 24" descr="浅色上对角线">
                <a:extLst>
                  <a:ext uri="{FF2B5EF4-FFF2-40B4-BE49-F238E27FC236}">
                    <a16:creationId xmlns:a16="http://schemas.microsoft.com/office/drawing/2014/main" id="{61BA07C9-F63A-4617-B673-DF59E0AB1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6526" y="4950747"/>
                <a:ext cx="7561263" cy="51911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7" descr="浅色上对角线">
                <a:extLst>
                  <a:ext uri="{FF2B5EF4-FFF2-40B4-BE49-F238E27FC236}">
                    <a16:creationId xmlns:a16="http://schemas.microsoft.com/office/drawing/2014/main" id="{ACFC1262-3631-4544-9A9B-C5FA7662D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1814" y="5585748"/>
                <a:ext cx="75612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(∀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𝒛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 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𝑷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𝒛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 →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𝑹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)) ∧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𝑸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Text Box 27" descr="浅色上对角线">
                <a:extLst>
                  <a:ext uri="{FF2B5EF4-FFF2-40B4-BE49-F238E27FC236}">
                    <a16:creationId xmlns:a16="http://schemas.microsoft.com/office/drawing/2014/main" id="{ACFC1262-3631-4544-9A9B-C5FA7662D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1814" y="5585748"/>
                <a:ext cx="7561263" cy="51911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30" descr="浅色上对角线">
                <a:extLst>
                  <a:ext uri="{FF2B5EF4-FFF2-40B4-BE49-F238E27FC236}">
                    <a16:creationId xmlns:a16="http://schemas.microsoft.com/office/drawing/2014/main" id="{28DEE6F6-0863-492B-B9D7-1934305247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339" y="6260435"/>
                <a:ext cx="75612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(∀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 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𝑷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 →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𝑹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)) ∧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𝑸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Text Box 30" descr="浅色上对角线">
                <a:extLst>
                  <a:ext uri="{FF2B5EF4-FFF2-40B4-BE49-F238E27FC236}">
                    <a16:creationId xmlns:a16="http://schemas.microsoft.com/office/drawing/2014/main" id="{28DEE6F6-0863-492B-B9D7-193430524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4339" y="6260435"/>
                <a:ext cx="7561263" cy="51911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9ED1409-3463-4A88-B2C2-298F74F478B1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约束变元的改名规则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88108DF4-DA24-497B-ACC0-2E7BA9F75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287" y="5581104"/>
            <a:ext cx="1368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Arial" panose="020B0604020202020204" pitchFamily="34" charset="0"/>
              </a:rPr>
              <a:t>Wrong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8952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17078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 2: Substitution rules of free variables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F5975DD-8F76-4C4E-83A0-7195F9D3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73" y="1145553"/>
            <a:ext cx="8978993" cy="57124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1C5BD9-D250-458E-8BA4-DD614052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322" y="6035635"/>
            <a:ext cx="6047756" cy="457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FD41F43-7D31-431B-B896-7148F11F7E9F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自由变元的代入规则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18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43127" y="196152"/>
            <a:ext cx="1084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 3: Substitution rules for propositional variables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B09387D0-96BF-4DF8-84F6-1FF062232E87}"/>
              </a:ext>
            </a:extLst>
          </p:cNvPr>
          <p:cNvSpPr txBox="1">
            <a:spLocks noChangeArrowheads="1"/>
          </p:cNvSpPr>
          <p:nvPr/>
        </p:nvSpPr>
        <p:spPr>
          <a:xfrm>
            <a:off x="1743127" y="1161161"/>
            <a:ext cx="9995290" cy="5500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3200" b="1" dirty="0">
                <a:solidFill>
                  <a:srgbClr val="FF0000"/>
                </a:solidFill>
              </a:rPr>
              <a:t>Substituting</a:t>
            </a:r>
            <a:r>
              <a:rPr lang="zh-CN" altLang="zh-CN" sz="3200" b="1" dirty="0"/>
              <a:t> all </a:t>
            </a:r>
            <a:r>
              <a:rPr lang="en-US" altLang="zh-CN" sz="3200" b="1" dirty="0"/>
              <a:t>propositional variable</a:t>
            </a:r>
            <a:r>
              <a:rPr lang="zh-CN" altLang="zh-CN" sz="3200" b="1" dirty="0"/>
              <a:t> </a:t>
            </a:r>
            <a:r>
              <a:rPr lang="zh-CN" altLang="zh-CN" sz="3200" b="1" i="1" dirty="0">
                <a:solidFill>
                  <a:srgbClr val="0070C0"/>
                </a:solidFill>
              </a:rPr>
              <a:t>P</a:t>
            </a:r>
            <a:r>
              <a:rPr lang="zh-CN" altLang="zh-CN" sz="3200" b="1" i="1" baseline="-25000" dirty="0">
                <a:solidFill>
                  <a:srgbClr val="0070C0"/>
                </a:solidFill>
              </a:rPr>
              <a:t>i</a:t>
            </a:r>
            <a:r>
              <a:rPr lang="zh-CN" altLang="zh-CN" sz="3200" b="1" dirty="0">
                <a:solidFill>
                  <a:srgbClr val="0070C0"/>
                </a:solidFill>
              </a:rPr>
              <a:t> in the </a:t>
            </a:r>
            <a:r>
              <a:rPr lang="en-US" altLang="zh-CN" sz="3200" b="1" dirty="0">
                <a:solidFill>
                  <a:srgbClr val="0070C0"/>
                </a:solidFill>
              </a:rPr>
              <a:t>tautological</a:t>
            </a:r>
            <a:r>
              <a:rPr lang="zh-CN" altLang="zh-CN" sz="3200" b="1" dirty="0">
                <a:solidFill>
                  <a:srgbClr val="0070C0"/>
                </a:solidFill>
              </a:rPr>
              <a:t> formula </a:t>
            </a:r>
            <a:r>
              <a:rPr lang="zh-CN" altLang="zh-CN" sz="3200" b="1" i="1" dirty="0">
                <a:solidFill>
                  <a:srgbClr val="0070C0"/>
                </a:solidFill>
              </a:rPr>
              <a:t>B</a:t>
            </a:r>
            <a:r>
              <a:rPr lang="en-US" altLang="zh-CN" sz="3200" b="1" i="1" dirty="0">
                <a:solidFill>
                  <a:srgbClr val="0070C0"/>
                </a:solidFill>
              </a:rPr>
              <a:t> </a:t>
            </a:r>
            <a:r>
              <a:rPr lang="en-US" altLang="zh-CN" sz="3200" b="1" i="1" dirty="0"/>
              <a:t>by</a:t>
            </a:r>
            <a:r>
              <a:rPr lang="zh-CN" altLang="zh-CN" sz="3200" b="1" dirty="0"/>
              <a:t> a predicate</a:t>
            </a:r>
            <a:r>
              <a:rPr lang="zh-CN" altLang="zh-CN" sz="3200" b="1" dirty="0">
                <a:solidFill>
                  <a:srgbClr val="0070C0"/>
                </a:solidFill>
              </a:rPr>
              <a:t> </a:t>
            </a:r>
            <a:r>
              <a:rPr lang="zh-CN" altLang="zh-CN" sz="3200" b="1" i="1" dirty="0">
                <a:solidFill>
                  <a:srgbClr val="0070C0"/>
                </a:solidFill>
              </a:rPr>
              <a:t>A</a:t>
            </a:r>
            <a:r>
              <a:rPr lang="zh-CN" altLang="zh-CN" sz="3200" b="1" i="1" baseline="-25000" dirty="0">
                <a:solidFill>
                  <a:srgbClr val="0070C0"/>
                </a:solidFill>
              </a:rPr>
              <a:t>i</a:t>
            </a:r>
            <a:r>
              <a:rPr lang="zh-CN" altLang="zh-CN" sz="3200" b="1" dirty="0"/>
              <a:t>, the resulting new formula </a:t>
            </a:r>
            <a:r>
              <a:rPr lang="zh-CN" altLang="zh-CN" sz="3200" b="1" i="1" dirty="0">
                <a:solidFill>
                  <a:srgbClr val="C00000"/>
                </a:solidFill>
              </a:rPr>
              <a:t>B</a:t>
            </a:r>
            <a:r>
              <a:rPr lang="en-US" altLang="zh-CN" sz="3200" b="1" i="1" dirty="0">
                <a:solidFill>
                  <a:srgbClr val="C00000"/>
                </a:solidFill>
              </a:rPr>
              <a:t>’ </a:t>
            </a:r>
            <a:r>
              <a:rPr lang="zh-CN" altLang="zh-CN" sz="3200" b="1" dirty="0"/>
              <a:t>is still </a:t>
            </a:r>
            <a:r>
              <a:rPr lang="en-US" altLang="zh-CN" sz="3200" b="1" dirty="0">
                <a:solidFill>
                  <a:srgbClr val="C00000"/>
                </a:solidFill>
              </a:rPr>
              <a:t>tautological</a:t>
            </a:r>
            <a:r>
              <a:rPr lang="zh-CN" altLang="zh-CN" sz="3200" b="1" dirty="0"/>
              <a:t> (but there should be not a bound variable of </a:t>
            </a:r>
            <a:r>
              <a:rPr lang="zh-CN" altLang="zh-CN" sz="3200" b="1" i="1" dirty="0"/>
              <a:t>B</a:t>
            </a:r>
            <a:r>
              <a:rPr lang="zh-CN" altLang="zh-CN" sz="3200" b="1" dirty="0"/>
              <a:t> in the predicate </a:t>
            </a:r>
            <a:r>
              <a:rPr lang="zh-CN" altLang="zh-CN" sz="3200" b="1" i="1" dirty="0"/>
              <a:t>A</a:t>
            </a:r>
            <a:r>
              <a:rPr lang="zh-CN" altLang="zh-CN" sz="3200" b="1" i="1" baseline="-25000" dirty="0"/>
              <a:t>i</a:t>
            </a:r>
            <a:r>
              <a:rPr lang="zh-CN" altLang="en-US" sz="3200" b="1" i="1" baseline="-25000" dirty="0"/>
              <a:t>，</a:t>
            </a:r>
            <a:r>
              <a:rPr lang="en-US" altLang="zh-CN" sz="3200" b="1" i="1" dirty="0">
                <a:cs typeface="Times New Roman" panose="02020603050405020304" pitchFamily="18" charset="0"/>
              </a:rPr>
              <a:t> A</a:t>
            </a:r>
            <a:r>
              <a:rPr lang="en-US" altLang="zh-CN" sz="3200" b="1" i="1" baseline="-25000" dirty="0">
                <a:cs typeface="Times New Roman" panose="02020603050405020304" pitchFamily="18" charset="0"/>
              </a:rPr>
              <a:t>i</a:t>
            </a:r>
            <a:r>
              <a:rPr lang="zh-CN" altLang="en-US" sz="3200" b="1" dirty="0">
                <a:cs typeface="Times New Roman" panose="02020603050405020304" pitchFamily="18" charset="0"/>
              </a:rPr>
              <a:t>的个体变元中不应有</a:t>
            </a:r>
            <a:r>
              <a:rPr lang="en-US" altLang="zh-CN" sz="3200" b="1" i="1" dirty="0">
                <a:cs typeface="Times New Roman" panose="02020603050405020304" pitchFamily="18" charset="0"/>
              </a:rPr>
              <a:t>B</a:t>
            </a:r>
            <a:r>
              <a:rPr lang="zh-CN" altLang="en-US" sz="3200" b="1" dirty="0">
                <a:cs typeface="Times New Roman" panose="02020603050405020304" pitchFamily="18" charset="0"/>
              </a:rPr>
              <a:t>中的约束变元出现</a:t>
            </a:r>
            <a:r>
              <a:rPr lang="en-US" altLang="zh-CN" sz="3200" b="1" dirty="0"/>
              <a:t>),</a:t>
            </a:r>
            <a:r>
              <a:rPr lang="zh-CN" altLang="zh-CN" sz="3200" b="1" dirty="0"/>
              <a:t> </a:t>
            </a:r>
            <a:r>
              <a:rPr lang="en-US" altLang="zh-CN" sz="3200" b="1" dirty="0"/>
              <a:t>and</a:t>
            </a:r>
            <a:r>
              <a:rPr lang="zh-CN" altLang="zh-CN" sz="3200" b="1" dirty="0"/>
              <a:t> </a:t>
            </a:r>
            <a:r>
              <a:rPr lang="en-US" altLang="zh-CN" sz="3200" b="1" i="1" dirty="0"/>
              <a:t>B</a:t>
            </a:r>
            <a:r>
              <a:rPr lang="en-US" altLang="zh-CN" sz="3200" b="1" dirty="0">
                <a:sym typeface="Symbol" panose="05050102010706020507" pitchFamily="18" charset="2"/>
              </a:rPr>
              <a:t></a:t>
            </a:r>
            <a:r>
              <a:rPr lang="en-US" altLang="zh-CN" sz="3200" b="1" i="1" dirty="0">
                <a:sym typeface="Symbol" panose="05050102010706020507" pitchFamily="18" charset="2"/>
              </a:rPr>
              <a:t>B’</a:t>
            </a:r>
            <a:r>
              <a:rPr lang="zh-CN" altLang="zh-CN" sz="3200" b="1" dirty="0"/>
              <a:t>.</a:t>
            </a:r>
            <a:r>
              <a:rPr lang="zh-CN" altLang="en-US" sz="3200" b="1" dirty="0"/>
              <a:t> </a:t>
            </a:r>
          </a:p>
        </p:txBody>
      </p:sp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5F378CC2-D4B8-4E5B-AF67-2AEF9482D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DCA6524-DDD8-4D96-B743-28AC0488C0B7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命题变元的代换规则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32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Rule 4: Replacement rules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AC54F4BE-B163-4057-ACA8-7404A995BC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25931" y="1409700"/>
                <a:ext cx="9976527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3600" b="1" dirty="0">
                    <a:ea typeface="宋体" panose="02010600030101010101" pitchFamily="2" charset="-122"/>
                  </a:rPr>
                  <a:t>If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36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,...,</m:t>
                        </m:r>
                        <m:sSub>
                          <m:sSubPr>
                            <m:ctrlP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)⇔</m:t>
                        </m:r>
                        <m:sSup>
                          <m:sSupPr>
                            <m:ctrlPr>
                              <a:rPr lang="zh-CN" alt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zh-CN" altLang="en-US" sz="36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3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,...,</m:t>
                        </m:r>
                        <m:sSub>
                          <m:sSubPr>
                            <m:ctrlP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are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both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predicate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formula with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n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free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variables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and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A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´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s</a:t>
                </a:r>
                <a:r>
                  <a:rPr lang="zh-CN" altLang="zh-CN" sz="3600" b="1" dirty="0">
                    <a:ea typeface="宋体" panose="02010600030101010101" pitchFamily="2" charset="-122"/>
                  </a:rPr>
                  <a:t>ub-formula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of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 A.</a:t>
                </a:r>
                <a:r>
                  <a:rPr lang="zh-CN" altLang="en-US" sz="3600" b="1" i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If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we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get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B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by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using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B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´</a:t>
                </a:r>
                <a:r>
                  <a:rPr lang="zh-CN" altLang="en-US" sz="36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to</a:t>
                </a:r>
                <a:r>
                  <a:rPr lang="zh-CN" altLang="en-US" sz="36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replace</a:t>
                </a:r>
                <a:r>
                  <a:rPr lang="zh-CN" altLang="en-US" sz="36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A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´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in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the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statement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A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, then </a:t>
                </a:r>
                <a14:m>
                  <m:oMath xmlns:m="http://schemas.openxmlformats.org/officeDocument/2006/math">
                    <m:r>
                      <a:rPr lang="zh-CN" altLang="en-US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3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⇔</m:t>
                    </m:r>
                    <m:r>
                      <a:rPr lang="zh-CN" alt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3600" b="1" dirty="0">
                    <a:ea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3600" b="1" dirty="0">
                    <a:ea typeface="宋体" panose="02010600030101010101" pitchFamily="2" charset="-122"/>
                  </a:rPr>
                  <a:t>If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i="1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36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b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tautology</a:t>
                </a:r>
                <a:r>
                  <a:rPr lang="en-US" altLang="zh-CN" sz="3600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36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i="1" dirty="0">
                    <a:ea typeface="宋体" panose="02010600030101010101" pitchFamily="2" charset="-122"/>
                  </a:rPr>
                  <a:t>B</a:t>
                </a:r>
                <a:r>
                  <a:rPr lang="zh-CN" altLang="en-US" sz="36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dirty="0">
                    <a:ea typeface="宋体" panose="02010600030101010101" pitchFamily="2" charset="-122"/>
                  </a:rPr>
                  <a:t>is</a:t>
                </a:r>
                <a:r>
                  <a:rPr lang="zh-CN" altLang="en-US" sz="36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dirty="0">
                    <a:ea typeface="宋体" panose="02010600030101010101" pitchFamily="2" charset="-122"/>
                  </a:rPr>
                  <a:t>also</a:t>
                </a:r>
                <a:r>
                  <a:rPr lang="zh-CN" altLang="en-US" sz="36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dirty="0">
                    <a:ea typeface="宋体" panose="02010600030101010101" pitchFamily="2" charset="-122"/>
                  </a:rPr>
                  <a:t>a</a:t>
                </a:r>
                <a:r>
                  <a:rPr lang="zh-CN" altLang="en-US" sz="36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3600" dirty="0">
                    <a:ea typeface="宋体" panose="02010600030101010101" pitchFamily="2" charset="-122"/>
                  </a:rPr>
                  <a:t>tautology.</a:t>
                </a:r>
                <a:endParaRPr lang="zh-CN" altLang="en-US" sz="3600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AC54F4BE-B163-4057-ACA8-7404A995B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931" y="1409700"/>
                <a:ext cx="9976527" cy="5715000"/>
              </a:xfrm>
              <a:prstGeom prst="rect">
                <a:avLst/>
              </a:prstGeom>
              <a:blipFill>
                <a:blip r:embed="rId3"/>
                <a:stretch>
                  <a:fillRect l="-1710" t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56505204-815C-44D2-9968-05C504093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162C27-DF15-438E-BFCF-291146AED3C5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4.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取代规则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9230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+mj-lt"/>
              </a:rPr>
              <a:t>Rule 5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:Addition and Elimination of Quantifiers</a:t>
            </a:r>
            <a:endParaRPr kumimoji="0"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C39F5157-D2ED-4C07-9AF7-55326912F5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0976" y="1328787"/>
                <a:ext cx="10516283" cy="532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kumimoji="0" lang="en-US" altLang="zh-CN" sz="24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Universal Specialization </a:t>
                </a:r>
                <a:r>
                  <a:rPr kumimoji="0" lang="en-US" altLang="zh-CN" sz="2400" b="1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US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From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b="1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sz="2400" b="1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400" b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b="1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zh-CN" altLang="en-US" sz="2400" b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1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we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can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get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the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conclusion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rgbClr val="006699"/>
                    </a:solidFill>
                    <a:latin typeface="+mn-lt"/>
                  </a:rPr>
                  <a:t>A</a:t>
                </a:r>
                <a:r>
                  <a:rPr lang="en-US" altLang="zh-CN" sz="2400" b="1" dirty="0">
                    <a:solidFill>
                      <a:srgbClr val="006699"/>
                    </a:solidFill>
                    <a:latin typeface="+mn-lt"/>
                  </a:rPr>
                  <a:t>(</a:t>
                </a:r>
                <a:r>
                  <a:rPr lang="en-US" altLang="zh-CN" sz="2400" b="1" i="1" dirty="0">
                    <a:solidFill>
                      <a:srgbClr val="006699"/>
                    </a:solidFill>
                    <a:latin typeface="+mn-lt"/>
                  </a:rPr>
                  <a:t>y</a:t>
                </a:r>
                <a:r>
                  <a:rPr lang="en-US" altLang="zh-CN" sz="2400" b="1" dirty="0">
                    <a:solidFill>
                      <a:srgbClr val="006699"/>
                    </a:solidFill>
                    <a:latin typeface="+mn-lt"/>
                  </a:rPr>
                  <a:t>)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en-US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is</a:t>
                </a:r>
                <a:r>
                  <a:rPr kumimoji="0" lang="zh-CN" altLang="en-US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an</a:t>
                </a:r>
                <a:r>
                  <a:rPr kumimoji="0" lang="zh-CN" altLang="en-US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arbitrary individual</a:t>
                </a:r>
                <a:r>
                  <a:rPr kumimoji="0" lang="zh-CN" altLang="en-US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in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domain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of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discourse.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That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is.</a:t>
                </a:r>
                <a:endParaRPr kumimoji="0" lang="zh-CN" altLang="en-US" sz="2400" b="1" dirty="0">
                  <a:latin typeface="+mn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400" b="1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zh-CN" altLang="en-US" sz="2400" b="1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2400" b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b="1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zh-CN" altLang="en-US" sz="2400" b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sz="2400" b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)⇒</m:t>
                          </m:r>
                          <m:r>
                            <a:rPr lang="zh-CN" altLang="en-US" sz="2400" b="1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zh-CN" altLang="en-US" sz="2400" b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1" i="1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kumimoji="0" lang="zh-CN" altLang="en-US" sz="2400" b="1" dirty="0">
                  <a:latin typeface="+mn-lt"/>
                  <a:cs typeface="Times New Roman" panose="02020603050405020304" pitchFamily="18" charset="0"/>
                </a:endParaRPr>
              </a:p>
              <a:p>
                <a:pPr marL="457200" lvl="1" indent="0" eaLnBrk="1" hangingPunct="1">
                  <a:buNone/>
                </a:pPr>
                <a:r>
                  <a:rPr kumimoji="0" lang="en-US" altLang="zh-CN" sz="24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Note:</a:t>
                </a:r>
                <a:r>
                  <a:rPr kumimoji="0" lang="zh-CN" altLang="en-US" sz="24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couldn’t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have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same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name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with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bound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variables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</a:t>
                </a:r>
                <a:r>
                  <a:rPr kumimoji="0" lang="zh-CN" altLang="en-US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A(x)</a:t>
                </a:r>
                <a:r>
                  <a:rPr kumimoji="0" lang="en-US" altLang="zh-CN" sz="24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kumimoji="0" lang="zh-CN" altLang="en-US" sz="14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kumimoji="0" lang="en-US" altLang="zh-CN" sz="24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Existential Specialization </a:t>
                </a:r>
                <a:r>
                  <a:rPr kumimoji="0" lang="en-US" altLang="zh-CN" sz="2400" b="1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ES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400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66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we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can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get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the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conclusion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i="1" dirty="0">
                    <a:solidFill>
                      <a:srgbClr val="006699"/>
                    </a:solidFill>
                    <a:latin typeface="+mn-lt"/>
                  </a:rPr>
                  <a:t>A</a:t>
                </a:r>
                <a:r>
                  <a:rPr lang="en-US" altLang="zh-CN" sz="2400" b="1" dirty="0">
                    <a:solidFill>
                      <a:srgbClr val="006699"/>
                    </a:solidFill>
                    <a:latin typeface="+mn-lt"/>
                  </a:rPr>
                  <a:t>(</a:t>
                </a:r>
                <a:r>
                  <a:rPr lang="en-US" altLang="zh-CN" sz="2400" b="1" i="1" dirty="0">
                    <a:solidFill>
                      <a:srgbClr val="006699"/>
                    </a:solidFill>
                    <a:latin typeface="+mn-lt"/>
                  </a:rPr>
                  <a:t>a</a:t>
                </a:r>
                <a:r>
                  <a:rPr lang="en-US" altLang="zh-CN" sz="2400" b="1" dirty="0">
                    <a:solidFill>
                      <a:srgbClr val="006699"/>
                    </a:solidFill>
                    <a:latin typeface="+mn-lt"/>
                  </a:rPr>
                  <a:t>)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.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is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 individual constant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that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makes </a:t>
                </a:r>
                <a:r>
                  <a:rPr lang="en-US" altLang="zh-CN" sz="2400" b="1" i="1" dirty="0">
                    <a:solidFill>
                      <a:srgbClr val="006699"/>
                    </a:solidFill>
                  </a:rPr>
                  <a:t>A</a:t>
                </a:r>
                <a:r>
                  <a:rPr lang="en-US" altLang="zh-CN" sz="2400" b="1" dirty="0">
                    <a:solidFill>
                      <a:srgbClr val="006699"/>
                    </a:solidFill>
                  </a:rPr>
                  <a:t>(</a:t>
                </a:r>
                <a:r>
                  <a:rPr lang="en-US" altLang="zh-CN" sz="2400" b="1" i="1" dirty="0">
                    <a:solidFill>
                      <a:srgbClr val="006699"/>
                    </a:solidFill>
                  </a:rPr>
                  <a:t>a</a:t>
                </a:r>
                <a:r>
                  <a:rPr lang="en-US" altLang="zh-CN" sz="2400" b="1" dirty="0">
                    <a:solidFill>
                      <a:srgbClr val="006699"/>
                    </a:solidFill>
                  </a:rPr>
                  <a:t>)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true and is never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appears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.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That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is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.</a:t>
                </a:r>
                <a:endParaRPr kumimoji="0" lang="zh-CN" altLang="en-US" sz="2800" b="1" dirty="0">
                  <a:latin typeface="+mn-lt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zh-CN" altLang="en-US" sz="2800" i="1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∃</m:t>
                          </m:r>
                          <m:r>
                            <a:rPr kumimoji="0" lang="zh-CN" altLang="en-US" sz="2800" i="1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800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zh-CN" altLang="en-US" sz="2800" i="1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800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i="1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zh-CN" altLang="en-US" sz="2800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)⇒</m:t>
                          </m:r>
                          <m:r>
                            <a:rPr kumimoji="0" lang="zh-CN" altLang="en-US" sz="2800" i="1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zh-CN" altLang="en-US" sz="2800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i="1" kern="0">
                              <a:solidFill>
                                <a:srgbClr val="006699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0" lang="zh-CN" altLang="en-US" sz="1000" b="1" dirty="0">
                  <a:latin typeface="+mn-lt"/>
                  <a:cs typeface="Times New Roman" panose="02020603050405020304" pitchFamily="18" charset="0"/>
                </a:endParaRPr>
              </a:p>
              <a:p>
                <a:pPr marL="457200" lvl="1" indent="0" eaLnBrk="1" hangingPunct="1">
                  <a:buNone/>
                </a:pPr>
                <a:r>
                  <a:rPr kumimoji="0" lang="en-US" altLang="zh-CN" sz="24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Note</a:t>
                </a:r>
                <a:r>
                  <a:rPr kumimoji="0" lang="zh-CN" altLang="en-US" sz="24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 could not have same name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with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any free variable </a:t>
                </a:r>
                <a:r>
                  <a:rPr kumimoji="0" lang="en-US" altLang="zh-CN" sz="24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in the specified premise</a:t>
                </a:r>
              </a:p>
              <a:p>
                <a:pPr marL="457200" lvl="1" indent="0">
                  <a:buNone/>
                </a:pPr>
                <a:r>
                  <a:rPr kumimoji="0" lang="en-US" altLang="zh-CN" sz="2400" b="1" i="1" dirty="0">
                    <a:highlight>
                      <a:srgbClr val="FFFF00"/>
                    </a:highlight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And, if there exist other free variables in A(x), the particular value a should be replaced by a function of these variables. </a:t>
                </a:r>
              </a:p>
              <a:p>
                <a:pPr marL="457200" lvl="1" indent="0" eaLnBrk="1" hangingPunct="1">
                  <a:buNone/>
                </a:pPr>
                <a:endParaRPr kumimoji="0" lang="zh-CN" altLang="en-US" sz="2400" b="1" i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C39F5157-D2ED-4C07-9AF7-55326912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0976" y="1328787"/>
                <a:ext cx="10516283" cy="5327650"/>
              </a:xfrm>
              <a:prstGeom prst="rect">
                <a:avLst/>
              </a:prstGeom>
              <a:blipFill>
                <a:blip r:embed="rId3"/>
                <a:stretch>
                  <a:fillRect l="-812" t="-1259" r="-812" b="-14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9D55C063-B9FD-458C-A6AD-9AA68B91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4B483A-D332-45ED-A4FA-20855CD05F91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5.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关于量词的增加和删除规则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98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9D55C063-B9FD-458C-A6AD-9AA68B91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4B483A-D332-45ED-A4FA-20855CD05F91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5.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关于量词的增加和删除规则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9102BFD-AA04-422A-AB73-993D179E614B}"/>
              </a:ext>
            </a:extLst>
          </p:cNvPr>
          <p:cNvSpPr/>
          <p:nvPr/>
        </p:nvSpPr>
        <p:spPr>
          <a:xfrm>
            <a:off x="2145030" y="1719175"/>
            <a:ext cx="9682843" cy="4365576"/>
          </a:xfrm>
          <a:prstGeom prst="roundRect">
            <a:avLst>
              <a:gd name="adj" fmla="val 4837"/>
            </a:avLst>
          </a:prstGeom>
          <a:solidFill>
            <a:srgbClr val="C1E9C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716A3D-445E-41DE-98E2-5B7067F19035}"/>
              </a:ext>
            </a:extLst>
          </p:cNvPr>
          <p:cNvSpPr txBox="1"/>
          <p:nvPr/>
        </p:nvSpPr>
        <p:spPr>
          <a:xfrm>
            <a:off x="2248543" y="1991323"/>
            <a:ext cx="94753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Assume in the domain of real number</a:t>
            </a:r>
            <a:r>
              <a:rPr lang="zh-CN" altLang="en-US" sz="2400" dirty="0"/>
              <a:t>，</a:t>
            </a:r>
            <a:r>
              <a:rPr lang="en-US" altLang="zh-CN" sz="2400" dirty="0"/>
              <a:t>the statement </a:t>
            </a:r>
            <a:r>
              <a:rPr lang="zh-CN" altLang="en-US" sz="2400" dirty="0"/>
              <a:t>“</a:t>
            </a:r>
            <a:r>
              <a:rPr lang="en-US" altLang="zh-CN" sz="2400" dirty="0"/>
              <a:t>There is no largest real number</a:t>
            </a:r>
            <a:r>
              <a:rPr lang="zh-CN" altLang="en-US" sz="2400" dirty="0"/>
              <a:t>” </a:t>
            </a:r>
            <a:r>
              <a:rPr lang="en-US" altLang="zh-CN" sz="2400" dirty="0"/>
              <a:t>can be translated to</a:t>
            </a:r>
            <a:r>
              <a:rPr lang="zh-CN" altLang="en-US" sz="2400" dirty="0"/>
              <a:t>：</a:t>
            </a:r>
            <a:r>
              <a:rPr lang="en-US" altLang="zh-CN" sz="2400" dirty="0"/>
              <a:t>(∀x)(∃y)G(x, y), where G(x, y) : y &gt; x . Is the following derivation correct? Why?</a:t>
            </a:r>
          </a:p>
          <a:p>
            <a:r>
              <a:rPr lang="en-US" altLang="zh-CN" sz="2400" dirty="0"/>
              <a:t>  	(1) (∀x)(∃y)G(x, y) 			P</a:t>
            </a:r>
          </a:p>
          <a:p>
            <a:r>
              <a:rPr lang="en-US" altLang="zh-CN" sz="2400" dirty="0"/>
              <a:t>  	(2) (∃y)G(z, y) 				US, (1) </a:t>
            </a:r>
          </a:p>
          <a:p>
            <a:r>
              <a:rPr lang="en-US" altLang="zh-CN" sz="2400" dirty="0"/>
              <a:t>  	(3) G(z, 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en-US" altLang="zh-CN" sz="2400" dirty="0"/>
              <a:t>)						ES, (2)</a:t>
            </a:r>
          </a:p>
          <a:p>
            <a:r>
              <a:rPr lang="en-US" altLang="zh-CN" sz="2400" b="1" dirty="0"/>
              <a:t>SOLN</a:t>
            </a:r>
            <a:r>
              <a:rPr lang="zh-CN" altLang="en-US" sz="2400" dirty="0"/>
              <a:t>    </a:t>
            </a:r>
            <a:r>
              <a:rPr lang="en-US" altLang="zh-CN" sz="2400" dirty="0">
                <a:solidFill>
                  <a:srgbClr val="FF0000"/>
                </a:solidFill>
              </a:rPr>
              <a:t>Above derivation is incorrect</a:t>
            </a:r>
            <a:r>
              <a:rPr lang="en-US" altLang="zh-CN" sz="2400" dirty="0"/>
              <a:t>. The correct one should be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zh-CN" altLang="en-US" sz="2400" dirty="0"/>
              <a:t>  </a:t>
            </a:r>
            <a:r>
              <a:rPr lang="en-US" altLang="zh-CN" sz="2400" dirty="0"/>
              <a:t>	(1) (∀x)(∃y)G(x, y) 			P</a:t>
            </a:r>
          </a:p>
          <a:p>
            <a:r>
              <a:rPr lang="en-US" altLang="zh-CN" sz="2400" dirty="0"/>
              <a:t>  	(2) (∃y)G(z, y) 				US, (1)</a:t>
            </a:r>
          </a:p>
          <a:p>
            <a:r>
              <a:rPr lang="en-US" altLang="zh-CN" sz="2400" dirty="0"/>
              <a:t>  	(3) G(z, </a:t>
            </a:r>
            <a:r>
              <a:rPr lang="en-US" altLang="zh-CN" sz="2400" dirty="0">
                <a:solidFill>
                  <a:srgbClr val="FF0000"/>
                </a:solidFill>
              </a:rPr>
              <a:t>f(z)</a:t>
            </a:r>
            <a:r>
              <a:rPr lang="en-US" altLang="zh-CN" sz="2400" dirty="0"/>
              <a:t>) 					ES, (2)</a:t>
            </a:r>
          </a:p>
          <a:p>
            <a:r>
              <a:rPr lang="en-US" altLang="zh-CN" sz="2000" dirty="0"/>
              <a:t>		</a:t>
            </a: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B707B7A6-0A92-4843-9213-CF0DBFE976A1}"/>
              </a:ext>
            </a:extLst>
          </p:cNvPr>
          <p:cNvSpPr/>
          <p:nvPr/>
        </p:nvSpPr>
        <p:spPr>
          <a:xfrm>
            <a:off x="2145024" y="1441587"/>
            <a:ext cx="9682849" cy="429983"/>
          </a:xfrm>
          <a:prstGeom prst="round2SameRect">
            <a:avLst/>
          </a:prstGeom>
          <a:solidFill>
            <a:srgbClr val="52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Example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8C91A-B380-4A36-B67C-0C7F97616D0A}"/>
              </a:ext>
            </a:extLst>
          </p:cNvPr>
          <p:cNvSpPr txBox="1"/>
          <p:nvPr/>
        </p:nvSpPr>
        <p:spPr>
          <a:xfrm>
            <a:off x="1756364" y="109230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+mj-lt"/>
              </a:rPr>
              <a:t>Rule 5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:Addition and Elimination of Quantifiers</a:t>
            </a:r>
            <a:endParaRPr kumimoji="0"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8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71228394-73CC-4692-B387-628E7B43C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775" y="1407886"/>
                <a:ext cx="10309225" cy="4825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kumimoji="0" lang="en-US" altLang="zh-CN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Universal</a:t>
                </a:r>
                <a:r>
                  <a:rPr kumimoji="0" lang="zh-CN" altLang="en-US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generalization</a:t>
                </a:r>
                <a:r>
                  <a:rPr kumimoji="0" lang="zh-CN" altLang="en-US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UG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kumimoji="0" lang="zh-CN" altLang="zh-CN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is the rule of inference that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∀</m:t>
                        </m:r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  <m:r>
                          <a:rPr kumimoji="0" lang="zh-CN" alt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  <m:r>
                          <a:rPr kumimoji="0" lang="zh-CN" alt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e>
                    </m:d>
                  </m:oMath>
                </a14:m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is true,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given the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premise that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)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 is true 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for all elements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in the domain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.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That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is,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)⇒(∀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kumimoji="0" lang="zh-CN" altLang="en-US" sz="2800" b="1" dirty="0">
                  <a:latin typeface="+mn-lt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condition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: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kumimoji="0" lang="en-US" altLang="zh-CN" sz="2400" b="1" dirty="0">
                  <a:latin typeface="+mn-lt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(1)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kumimoji="0" lang="zh-CN" altLang="en-US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is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not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free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variable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of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any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formula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in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the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premise.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(2)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x</a:t>
                </a:r>
                <a:r>
                  <a:rPr kumimoji="0" lang="zh-CN" altLang="en-US" sz="24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is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not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the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variable</a:t>
                </a:r>
                <a:r>
                  <a:rPr kumimoji="0" lang="zh-CN" altLang="en-US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0" lang="zh-CN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introduced</a:t>
                </a:r>
                <a:r>
                  <a:rPr kumimoji="0" lang="zh-CN" altLang="zh-CN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by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400" b="1" dirty="0">
                    <a:latin typeface="+mn-lt"/>
                    <a:cs typeface="Times New Roman" panose="02020603050405020304" pitchFamily="18" charset="0"/>
                  </a:rPr>
                  <a:t>using the </a:t>
                </a:r>
                <a:r>
                  <a:rPr kumimoji="0" lang="zh-CN" altLang="zh-CN" sz="24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ES rule </a:t>
                </a:r>
                <a:r>
                  <a:rPr kumimoji="0" lang="zh-CN" altLang="zh-CN" sz="2400" b="1" dirty="0">
                    <a:latin typeface="+mn-lt"/>
                    <a:cs typeface="Times New Roman" panose="02020603050405020304" pitchFamily="18" charset="0"/>
                  </a:rPr>
                  <a:t>in the previous derivation step</a:t>
                </a: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.</a:t>
                </a:r>
                <a:endParaRPr kumimoji="0" lang="zh-CN" altLang="en-US" sz="2400" b="1" dirty="0">
                  <a:latin typeface="+mn-lt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71228394-73CC-4692-B387-628E7B43C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2775" y="1407886"/>
                <a:ext cx="10309225" cy="4825167"/>
              </a:xfrm>
              <a:prstGeom prst="rect">
                <a:avLst/>
              </a:prstGeom>
              <a:blipFill>
                <a:blip r:embed="rId3"/>
                <a:stretch>
                  <a:fillRect l="-1064" b="-21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8637FEBD-32C5-4742-A0F6-362AB1B3C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C46AF1-5BDD-4BA4-9C66-018FD2A56342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5.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关于量词的增加和删除规则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65DD21-9012-4788-A60A-A344B56C53C8}"/>
              </a:ext>
            </a:extLst>
          </p:cNvPr>
          <p:cNvSpPr txBox="1"/>
          <p:nvPr/>
        </p:nvSpPr>
        <p:spPr>
          <a:xfrm>
            <a:off x="1756364" y="109230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+mj-lt"/>
              </a:rPr>
              <a:t>Rule 5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:Addition and Elimination of Quantifiers</a:t>
            </a:r>
            <a:endParaRPr kumimoji="0"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99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Rectangle 3">
            <a:extLst>
              <a:ext uri="{FF2B5EF4-FFF2-40B4-BE49-F238E27FC236}">
                <a16:creationId xmlns:a16="http://schemas.microsoft.com/office/drawing/2014/main" id="{0FCA3E1A-6AB3-4863-B2C3-6AB331E66792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346200"/>
            <a:ext cx="9421586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Predicate, variable,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quantifier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3200" dirty="0">
                <a:ea typeface="宋体" panose="02010600030101010101" pitchFamily="2" charset="-122"/>
              </a:rPr>
              <a:t>Un</a:t>
            </a:r>
            <a:r>
              <a:rPr lang="en-US" altLang="zh-CN" sz="3200" dirty="0">
                <a:ea typeface="宋体" panose="02010600030101010101" pitchFamily="2" charset="-122"/>
              </a:rPr>
              <a:t>ary, </a:t>
            </a:r>
            <a:r>
              <a:rPr lang="en-US" altLang="zh-CN" sz="3200" i="1" dirty="0"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ea typeface="宋体" panose="02010600030101010101" pitchFamily="2" charset="-122"/>
              </a:rPr>
              <a:t>-</a:t>
            </a:r>
            <a:r>
              <a:rPr lang="en-US" altLang="zh-CN" sz="3200" dirty="0" err="1">
                <a:ea typeface="宋体" panose="02010600030101010101" pitchFamily="2" charset="-122"/>
              </a:rPr>
              <a:t>ary</a:t>
            </a:r>
            <a:r>
              <a:rPr lang="en-US" altLang="zh-CN" sz="3200" dirty="0">
                <a:ea typeface="宋体" panose="02010600030101010101" pitchFamily="2" charset="-122"/>
              </a:rPr>
              <a:t>, domain,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The universal quantifier,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The existential quantifier</a:t>
            </a:r>
            <a:endParaRPr lang="zh-CN" altLang="en-US" sz="32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Compound predicate formula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Free variable &amp; bound variable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Equivalence &amp; tautological implication with quantifiers</a:t>
            </a:r>
          </a:p>
        </p:txBody>
      </p:sp>
    </p:spTree>
    <p:extLst>
      <p:ext uri="{BB962C8B-B14F-4D97-AF65-F5344CB8AC3E}">
        <p14:creationId xmlns:p14="http://schemas.microsoft.com/office/powerpoint/2010/main" val="6351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71228394-73CC-4692-B387-628E7B43C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775" y="1407886"/>
                <a:ext cx="10309225" cy="4363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l"/>
                </a:pPr>
                <a:r>
                  <a:rPr kumimoji="0" lang="en-US" altLang="zh-CN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Existential</a:t>
                </a:r>
                <a:r>
                  <a:rPr kumimoji="0" lang="zh-CN" altLang="en-US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generalization</a:t>
                </a:r>
                <a:r>
                  <a:rPr kumimoji="0" lang="zh-CN" altLang="en-US" sz="28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EG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kumimoji="0" lang="zh-CN" altLang="zh-CN" sz="24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is the rule of inference that is used to conclude that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zh-CN" alt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∃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  <m:r>
                          <a:rPr kumimoji="0" lang="zh-CN" alt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a:rPr kumimoji="0" lang="zh-CN" alt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  <m:r>
                          <a:rPr kumimoji="0" lang="zh-CN" alt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669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𝒚</m:t>
                        </m:r>
                      </m:e>
                    </m:d>
                  </m:oMath>
                </a14:m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 is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true when 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a particular element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with 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6699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99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6699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99"/>
                    </a:solidFill>
                    <a:effectLst/>
                    <a:uLnTx/>
                    <a:uFillTx/>
                    <a:latin typeface="+mn-lt"/>
                    <a:cs typeface="Times New Roman" panose="02020603050405020304" pitchFamily="18" charset="0"/>
                  </a:rPr>
                  <a:t>)</a:t>
                </a:r>
                <a:r>
                  <a:rPr kumimoji="0" lang="zh-CN" altLang="zh-CN" sz="2800" b="1" dirty="0">
                    <a:latin typeface="+mn-lt"/>
                    <a:cs typeface="Times New Roman" panose="02020603050405020304" pitchFamily="18" charset="0"/>
                  </a:rPr>
                  <a:t> true is known</a:t>
                </a:r>
                <a:r>
                  <a:rPr kumimoji="0" lang="zh-CN" altLang="zh-CN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.</a:t>
                </a:r>
                <a:r>
                  <a:rPr kumimoji="0" lang="zh-CN" altLang="en-US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en-US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is</a:t>
                </a:r>
                <a:r>
                  <a:rPr kumimoji="0" lang="zh-CN" altLang="en-US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certain</a:t>
                </a:r>
                <a:r>
                  <a:rPr kumimoji="0" lang="zh-CN" altLang="en-US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individual</a:t>
                </a:r>
                <a:r>
                  <a:rPr kumimoji="0" lang="zh-CN" altLang="en-US" sz="2800" b="1" dirty="0">
                    <a:solidFill>
                      <a:srgbClr val="0070C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in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domain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of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discourse.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That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</a:rPr>
                  <a:t>is,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)⇒(∃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𝑨</m:t>
                          </m:r>
                          <m:r>
                            <a:rPr kumimoji="0" lang="zh-CN" alt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669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kumimoji="0" lang="zh-CN" altLang="en-US" sz="2800" b="1" dirty="0">
                  <a:latin typeface="+mn-lt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kumimoji="0" lang="en-US" altLang="zh-CN" sz="2400" b="1" dirty="0">
                    <a:latin typeface="+mn-lt"/>
                    <a:cs typeface="Times New Roman" panose="02020603050405020304" pitchFamily="18" charset="0"/>
                  </a:rPr>
                  <a:t>Note</a:t>
                </a:r>
                <a:r>
                  <a:rPr kumimoji="0" lang="zh-CN" altLang="en-US" sz="2400" b="1" dirty="0"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has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different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name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from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other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free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elements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and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bound</a:t>
                </a:r>
                <a:r>
                  <a:rPr kumimoji="0" lang="zh-CN" altLang="en-US" sz="2400" b="1" i="1" dirty="0"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latin typeface="+mn-lt"/>
                    <a:cs typeface="Times New Roman" panose="02020603050405020304" pitchFamily="18" charset="0"/>
                  </a:rPr>
                  <a:t>elements.</a:t>
                </a: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71228394-73CC-4692-B387-628E7B43C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2775" y="1407886"/>
                <a:ext cx="10309225" cy="4363502"/>
              </a:xfrm>
              <a:prstGeom prst="rect">
                <a:avLst/>
              </a:prstGeom>
              <a:blipFill>
                <a:blip r:embed="rId3"/>
                <a:stretch>
                  <a:fillRect l="-1064" b="-23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8637FEBD-32C5-4742-A0F6-362AB1B3C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C46AF1-5BDD-4BA4-9C66-018FD2A56342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5.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关于量词的增加和删除规则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D12E43-FAAB-4279-B81A-F80AF69E4732}"/>
              </a:ext>
            </a:extLst>
          </p:cNvPr>
          <p:cNvSpPr txBox="1"/>
          <p:nvPr/>
        </p:nvSpPr>
        <p:spPr>
          <a:xfrm>
            <a:off x="1756364" y="109230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+mj-lt"/>
              </a:rPr>
              <a:t>Rule 5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:Addition and Elimination of Quantifiers</a:t>
            </a:r>
            <a:endParaRPr kumimoji="0"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2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灯片编号占位符 1">
            <a:extLst>
              <a:ext uri="{FF2B5EF4-FFF2-40B4-BE49-F238E27FC236}">
                <a16:creationId xmlns:a16="http://schemas.microsoft.com/office/drawing/2014/main" id="{D9D05BBF-C02E-4A54-B632-4AE7366EF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BD3CAB-19FE-47E8-91FF-5F58C05B9FAF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5. </a:t>
            </a: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关于量词的增加和删除规则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D013A9-9873-448C-B5FB-A64171132848}"/>
              </a:ext>
            </a:extLst>
          </p:cNvPr>
          <p:cNvSpPr txBox="1"/>
          <p:nvPr/>
        </p:nvSpPr>
        <p:spPr>
          <a:xfrm>
            <a:off x="2834446" y="1772168"/>
            <a:ext cx="8903970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/>
              <a:t>UG-------Universal Generalization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/>
              <a:t>EG-------Existential Generalization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/>
              <a:t>US-------Universal Specialization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600" dirty="0"/>
              <a:t>ES------- Existential Specialization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B743B7-EFEB-4474-8D07-8A52B7E16810}"/>
              </a:ext>
            </a:extLst>
          </p:cNvPr>
          <p:cNvSpPr txBox="1"/>
          <p:nvPr/>
        </p:nvSpPr>
        <p:spPr>
          <a:xfrm>
            <a:off x="1756364" y="109230"/>
            <a:ext cx="1031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+mj-lt"/>
              </a:rPr>
              <a:t>Rule 5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:Addition and Elimination of Quantifiers</a:t>
            </a:r>
            <a:endParaRPr kumimoji="0"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0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B49A3F-84FC-464D-801C-B481BECBF0FA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B69587-0A22-42B4-A293-312D5DAD9C04}"/>
              </a:ext>
            </a:extLst>
          </p:cNvPr>
          <p:cNvSpPr txBox="1"/>
          <p:nvPr/>
        </p:nvSpPr>
        <p:spPr>
          <a:xfrm>
            <a:off x="2171700" y="1474470"/>
            <a:ext cx="890397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/>
              <a:t>Extension of propositional reasoning rules for predicate logic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/>
              <a:t>P rule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/>
              <a:t>T rule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/>
              <a:t>CP rule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/>
              <a:t>F rule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8B3CDA-3FF5-4D40-8CDA-5B89A73AC694}"/>
              </a:ext>
            </a:extLst>
          </p:cNvPr>
          <p:cNvSpPr/>
          <p:nvPr/>
        </p:nvSpPr>
        <p:spPr>
          <a:xfrm>
            <a:off x="3042876" y="5476577"/>
            <a:ext cx="7879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accent2"/>
                </a:solidFill>
              </a:rPr>
              <a:t>Everything is ready for proceeding</a:t>
            </a:r>
          </a:p>
        </p:txBody>
      </p:sp>
    </p:spTree>
    <p:extLst>
      <p:ext uri="{BB962C8B-B14F-4D97-AF65-F5344CB8AC3E}">
        <p14:creationId xmlns:p14="http://schemas.microsoft.com/office/powerpoint/2010/main" val="296119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C862932B-5439-41A8-99D8-2A0908446C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368516"/>
              </p:ext>
            </p:extLst>
          </p:nvPr>
        </p:nvGraphicFramePr>
        <p:xfrm>
          <a:off x="2611438" y="1776413"/>
          <a:ext cx="77517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Equation" r:id="rId4" imgW="3073320" imgH="431640" progId="Equation.DSMT4">
                  <p:embed/>
                </p:oleObj>
              </mc:Choice>
              <mc:Fallback>
                <p:oleObj name="Equation" r:id="rId4" imgW="3073320" imgH="431640" progId="Equation.DSMT4">
                  <p:embed/>
                  <p:pic>
                    <p:nvPicPr>
                      <p:cNvPr id="21508" name="Object 5">
                        <a:extLst>
                          <a:ext uri="{FF2B5EF4-FFF2-40B4-BE49-F238E27FC236}">
                            <a16:creationId xmlns:a16="http://schemas.microsoft.com/office/drawing/2014/main" id="{32549D84-4969-443A-9669-5612917F4A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1776413"/>
                        <a:ext cx="7751762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CC9565D3-ECD7-431B-AB91-FCF6003393A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95500" y="1143000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1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buFontTx/>
                  <a:buNone/>
                </a:pP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6699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ES</a:t>
                </a:r>
                <a:r>
                  <a:rPr lang="en-US" altLang="zh-CN" dirty="0">
                    <a:ea typeface="宋体" panose="02010600030101010101" pitchFamily="2" charset="-122"/>
                  </a:rPr>
                  <a:t>,(1)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ea typeface="宋体" panose="02010600030101010101" pitchFamily="2" charset="-122"/>
                  </a:rPr>
                  <a:t>,(3)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</a:rPr>
                  <a:t>,(2),(4)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EG</a:t>
                </a:r>
                <a:r>
                  <a:rPr lang="en-US" altLang="zh-CN" dirty="0">
                    <a:ea typeface="宋体" panose="02010600030101010101" pitchFamily="2" charset="-122"/>
                  </a:rPr>
                  <a:t>,(5)</a:t>
                </a:r>
                <a:endParaRPr lang="zh-CN" altLang="en-US" dirty="0">
                  <a:ea typeface="宋体" panose="02010600030101010101" pitchFamily="2" charset="-122"/>
                </a:endParaRPr>
              </a:p>
              <a:p>
                <a:pPr>
                  <a:buFontTx/>
                  <a:buNone/>
                </a:pP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CC9565D3-ECD7-431B-AB91-FCF60033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1143000"/>
                <a:ext cx="8001000" cy="5715000"/>
              </a:xfrm>
              <a:prstGeom prst="rect">
                <a:avLst/>
              </a:prstGeom>
              <a:blipFill>
                <a:blip r:embed="rId6"/>
                <a:stretch>
                  <a:fillRect l="-1601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3">
            <a:extLst>
              <a:ext uri="{FF2B5EF4-FFF2-40B4-BE49-F238E27FC236}">
                <a16:creationId xmlns:a16="http://schemas.microsoft.com/office/drawing/2014/main" id="{6E598349-70B4-462D-9E34-8D6549962962}"/>
              </a:ext>
            </a:extLst>
          </p:cNvPr>
          <p:cNvSpPr/>
          <p:nvPr/>
        </p:nvSpPr>
        <p:spPr>
          <a:xfrm>
            <a:off x="2830873" y="3520037"/>
            <a:ext cx="7861620" cy="122650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algn="ctr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Applying the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Existential Specification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Universal Specification.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B49A3F-84FC-464D-801C-B481BECBF0FA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217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21C95373-1F86-4F36-BBA9-7A5F9CA80D6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90750" y="1216193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2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Prove:</a:t>
                </a: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i="1"/>
                            <m:t> 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))⇒(∀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Tx/>
                  <a:buAutoNum type="arabicParenBoth"/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ea typeface="宋体" panose="02010600030101010101" pitchFamily="2" charset="-122"/>
                  </a:rPr>
                  <a:t>,(1)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ea typeface="宋体" panose="02010600030101010101" pitchFamily="2" charset="-122"/>
                  </a:rPr>
                  <a:t>,(3)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</a:rPr>
                  <a:t>,(2),(4)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UG</a:t>
                </a:r>
                <a:r>
                  <a:rPr lang="en-US" altLang="zh-CN" dirty="0">
                    <a:ea typeface="宋体" panose="02010600030101010101" pitchFamily="2" charset="-122"/>
                  </a:rPr>
                  <a:t>,(5)</a:t>
                </a:r>
              </a:p>
              <a:p>
                <a:pPr>
                  <a:buFontTx/>
                  <a:buNone/>
                </a:pP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21C95373-1F86-4F36-BBA9-7A5F9CA80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0" y="1216193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1523" t="-6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2C47E8C1-3966-430B-9532-49E07876024A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64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86D7992-8404-4505-BAD6-5FCE5C6E893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35175" y="1143000"/>
                <a:ext cx="1003685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altLang="zh-CN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3</a:t>
                </a:r>
                <a:r>
                  <a:rPr lang="zh-CN" altLang="en-US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Given the premise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(∃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)∧(∀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b="1" dirty="0">
                    <a:solidFill>
                      <a:srgbClr val="006699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try to prove the conclusion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400" b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zh-CN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zh-CN" altLang="en-US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b="1" dirty="0"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)∧(∀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ES</a:t>
                </a:r>
                <a:r>
                  <a:rPr lang="en-US" altLang="zh-CN" dirty="0">
                    <a:ea typeface="宋体" panose="02010600030101010101" pitchFamily="2" charset="-122"/>
                  </a:rPr>
                  <a:t>,(1)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zh-CN" altLang="en-US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2060"/>
                    </a:solidFill>
                    <a:ea typeface="宋体" panose="02010600030101010101" pitchFamily="2" charset="-122"/>
                  </a:rPr>
                  <a:t>	</a:t>
                </a:r>
                <a:r>
                  <a:rPr lang="en-US" altLang="zh-CN" dirty="0">
                    <a:ea typeface="宋体" panose="02010600030101010101" pitchFamily="2" charset="-122"/>
                  </a:rPr>
                  <a:t>				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</a:rPr>
                  <a:t>,(2)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</a:rPr>
                  <a:t>,(2)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ea typeface="宋体" panose="02010600030101010101" pitchFamily="2" charset="-122"/>
                  </a:rPr>
                  <a:t>,(4)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ea typeface="宋体" panose="02010600030101010101" pitchFamily="2" charset="-122"/>
                  </a:rPr>
                  <a:t>,(6)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  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</a:rPr>
                  <a:t>,(3),(7)</a:t>
                </a:r>
                <a:endParaRPr lang="zh-CN" altLang="en-US" b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86D7992-8404-4505-BAD6-5FCE5C6E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175" y="1143000"/>
                <a:ext cx="10036852" cy="5715000"/>
              </a:xfrm>
              <a:prstGeom prst="rect">
                <a:avLst/>
              </a:prstGeom>
              <a:blipFill>
                <a:blip r:embed="rId3"/>
                <a:stretch>
                  <a:fillRect l="-1094" t="-1814" b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76D124E8-D366-4ED2-9ACB-CD6B995B7B22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55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D106E67-CB53-43DD-A1A9-A78500C5A11B}"/>
                  </a:ext>
                </a:extLst>
              </p:cNvPr>
              <p:cNvSpPr txBox="1"/>
              <p:nvPr/>
            </p:nvSpPr>
            <p:spPr>
              <a:xfrm>
                <a:off x="2064658" y="1105535"/>
                <a:ext cx="986826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buNone/>
                </a:pPr>
                <a:r>
                  <a:rPr lang="en-US" altLang="zh-CN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3</a:t>
                </a:r>
                <a:r>
                  <a:rPr lang="zh-CN" altLang="en-US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Given the premise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(∃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)∧(∀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zh-CN" altLang="en-US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solidFill>
                          <a:srgbClr val="0066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b="1">
                        <a:solidFill>
                          <a:srgbClr val="006699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b="1" dirty="0">
                    <a:solidFill>
                      <a:srgbClr val="006699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try to prove the conclusion 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(∀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 sz="2400" b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FontTx/>
                  <a:buNone/>
                </a:pPr>
                <a:r>
                  <a:rPr lang="en-US" altLang="zh-CN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zh-CN" altLang="en-US" sz="24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D106E67-CB53-43DD-A1A9-A78500C5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58" y="1105535"/>
                <a:ext cx="9868262" cy="1569660"/>
              </a:xfrm>
              <a:prstGeom prst="rect">
                <a:avLst/>
              </a:prstGeom>
              <a:blipFill>
                <a:blip r:embed="rId3"/>
                <a:stretch>
                  <a:fillRect l="-988" t="-4264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1">
                <a:extLst>
                  <a:ext uri="{FF2B5EF4-FFF2-40B4-BE49-F238E27FC236}">
                    <a16:creationId xmlns:a16="http://schemas.microsoft.com/office/drawing/2014/main" id="{95949B60-9A1F-40E6-BAFD-4E58ED371B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7568" y="2920563"/>
                <a:ext cx="7792357" cy="3754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Continued from the previous page</a:t>
                </a:r>
              </a:p>
              <a:p>
                <a:pPr>
                  <a:buNone/>
                </a:pPr>
                <a:r>
                  <a:rPr lang="en-US" altLang="zh-CN" sz="2800" b="1" dirty="0">
                    <a:latin typeface="+mn-lt"/>
                    <a:cs typeface="Times New Roman" panose="02020603050405020304" pitchFamily="18" charset="0"/>
                  </a:rPr>
                  <a:t>(8)</a:t>
                </a:r>
                <a:r>
                  <a:rPr lang="zh-CN" altLang="en-US" sz="2800" b="1" dirty="0">
                    <a:latin typeface="+mn-lt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800" b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		  		</a:t>
                </a:r>
                <a:r>
                  <a:rPr lang="en-US" altLang="zh-CN" sz="28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,(3),(7)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sz="2800" b="1" dirty="0">
                    <a:latin typeface="+mn-lt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				  		</a:t>
                </a:r>
                <a:r>
                  <a:rPr lang="en-US" altLang="zh-CN" sz="28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US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,(8)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latin typeface="+mn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b="1" dirty="0">
                    <a:latin typeface="+mn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US" altLang="zh-CN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				  		</a:t>
                </a:r>
                <a:r>
                  <a:rPr lang="en-US" altLang="zh-CN" sz="28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,(9)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sz="2800" b="1" dirty="0">
                    <a:latin typeface="+mn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US" altLang="zh-CN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b="1" dirty="0">
                    <a:latin typeface="+mn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lang="en-US" altLang="zh-CN" sz="2800" b="1" dirty="0">
                    <a:latin typeface="+mn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				  		</a:t>
                </a:r>
                <a:r>
                  <a:rPr lang="en-US" altLang="zh-CN" sz="28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,(5),(10)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800" b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→¬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			  	</a:t>
                </a:r>
                <a:r>
                  <a:rPr lang="en-US" altLang="zh-CN" sz="2800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UG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,(11)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800" b="1" dirty="0">
                  <a:latin typeface="+mn-lt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Text Box 11">
                <a:extLst>
                  <a:ext uri="{FF2B5EF4-FFF2-40B4-BE49-F238E27FC236}">
                    <a16:creationId xmlns:a16="http://schemas.microsoft.com/office/drawing/2014/main" id="{95949B60-9A1F-40E6-BAFD-4E58ED371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7568" y="2920563"/>
                <a:ext cx="7792357" cy="3754874"/>
              </a:xfrm>
              <a:prstGeom prst="rect">
                <a:avLst/>
              </a:prstGeom>
              <a:blipFill>
                <a:blip r:embed="rId4"/>
                <a:stretch>
                  <a:fillRect l="-1565" t="-16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4C4B39AF-432E-4840-9AFE-467A2EC24546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1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6">
                <a:extLst>
                  <a:ext uri="{FF2B5EF4-FFF2-40B4-BE49-F238E27FC236}">
                    <a16:creationId xmlns:a16="http://schemas.microsoft.com/office/drawing/2014/main" id="{2B6DF334-BA95-4261-A4F9-EF6C53C2C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4593" y="1003300"/>
                <a:ext cx="9977434" cy="283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latin typeface="+mn-lt"/>
                    <a:ea typeface="宋体" panose="02010600030101010101" pitchFamily="2" charset="-122"/>
                  </a:rPr>
                  <a:t>Example 4 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</a:rPr>
                  <a:t>points out errors in the following inference.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dirty="0">
                    <a:latin typeface="+mn-lt"/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r>
                      <a:rPr kumimoji="1" lang="en-US" altLang="zh-CN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𝑫</m:t>
                    </m:r>
                    <m:r>
                      <a:rPr kumimoji="1" lang="en-US" altLang="zh-CN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𝒚</m:t>
                    </m:r>
                    <m:r>
                      <a:rPr kumimoji="1" lang="en-US" altLang="zh-CN" sz="32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 </m:t>
                    </m:r>
                  </m:oMath>
                </a14:m>
                <a:r>
                  <a:rPr lang="en-US" altLang="zh-CN" dirty="0">
                    <a:latin typeface="+mn-lt"/>
                    <a:ea typeface="宋体" panose="02010600030101010101" pitchFamily="2" charset="-122"/>
                  </a:rPr>
                  <a:t>denote </a:t>
                </a:r>
                <a:r>
                  <a:rPr lang="en-US" altLang="zh-CN" u="sng" dirty="0">
                    <a:latin typeface="+mn-lt"/>
                    <a:ea typeface="宋体" panose="02010600030101010101" pitchFamily="2" charset="-122"/>
                  </a:rPr>
                  <a:t>“</a:t>
                </a:r>
                <a:r>
                  <a:rPr lang="en-US" altLang="zh-CN" i="1" u="sng" dirty="0">
                    <a:latin typeface="+mn-lt"/>
                    <a:ea typeface="宋体" panose="02010600030101010101" pitchFamily="2" charset="-122"/>
                  </a:rPr>
                  <a:t>x</a:t>
                </a:r>
                <a:r>
                  <a:rPr lang="en-US" altLang="zh-CN" u="sng" dirty="0">
                    <a:latin typeface="+mn-lt"/>
                    <a:ea typeface="宋体" panose="02010600030101010101" pitchFamily="2" charset="-122"/>
                  </a:rPr>
                  <a:t> can be divisible by </a:t>
                </a:r>
                <a:r>
                  <a:rPr lang="en-US" altLang="zh-CN" i="1" u="sng" dirty="0">
                    <a:latin typeface="+mn-lt"/>
                    <a:ea typeface="宋体" panose="02010600030101010101" pitchFamily="2" charset="-122"/>
                  </a:rPr>
                  <a:t>y</a:t>
                </a:r>
                <a:r>
                  <a:rPr lang="en-US" altLang="zh-CN" u="sng" dirty="0">
                    <a:latin typeface="+mn-lt"/>
                    <a:ea typeface="宋体" panose="02010600030101010101" pitchFamily="2" charset="-122"/>
                  </a:rPr>
                  <a:t>” 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</a:rPr>
                  <a:t>and domain of discourse is 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{5, 7, 10, 11}.</a:t>
                </a:r>
              </a:p>
              <a:p>
                <a:pPr eaLnBrk="1" hangingPunct="1">
                  <a:spcBef>
                    <a:spcPts val="600"/>
                  </a:spcBef>
                  <a:buFontTx/>
                  <a:buNone/>
                </a:pP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     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D(5,5)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and D(10,5) are true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so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∃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𝒙𝑫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is true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.</a:t>
                </a:r>
              </a:p>
              <a:p>
                <a:pPr eaLnBrk="1" hangingPunct="1">
                  <a:spcBef>
                    <a:spcPts val="600"/>
                  </a:spcBef>
                  <a:buFontTx/>
                  <a:buNone/>
                </a:pP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     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D(7,5)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and D(11,5) are false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so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∀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𝒙𝑫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is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false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 Box 6">
                <a:extLst>
                  <a:ext uri="{FF2B5EF4-FFF2-40B4-BE49-F238E27FC236}">
                    <a16:creationId xmlns:a16="http://schemas.microsoft.com/office/drawing/2014/main" id="{2B6DF334-BA95-4261-A4F9-EF6C53C2C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4593" y="1003300"/>
                <a:ext cx="9977434" cy="2831544"/>
              </a:xfrm>
              <a:prstGeom prst="rect">
                <a:avLst/>
              </a:prstGeom>
              <a:blipFill>
                <a:blip r:embed="rId3"/>
                <a:stretch>
                  <a:fillRect l="-1589" t="-2802" r="-2139" b="-51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B5CFB6EB-1B5F-4A68-AC49-EE980F2EC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852" y="3813730"/>
                <a:ext cx="7808686" cy="2892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lvl="0" eaLnBrk="1" hangingPunct="1">
                  <a:lnSpc>
                    <a:spcPct val="130000"/>
                  </a:lnSpc>
                  <a:defRPr/>
                </a:pPr>
                <a:r>
                  <a:rPr lang="en-US" altLang="zh-CN" sz="2800" b="1" dirty="0">
                    <a:ea typeface="宋体" panose="02010600030101010101" pitchFamily="2" charset="-122"/>
                  </a:rPr>
                  <a:t>But there are the following reasoning processes: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              </a:t>
                </a:r>
              </a:p>
              <a:p>
                <a:pPr lvl="0" eaLnBrk="1" hangingPunct="1">
                  <a:lnSpc>
                    <a:spcPct val="130000"/>
                  </a:lnSpc>
                  <a:defRPr/>
                </a:pPr>
                <a:r>
                  <a:rPr kumimoji="1" lang="en-US" altLang="zh-CN" sz="2800" b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        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(1)    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∃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𝒙𝑫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         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premise</a:t>
                </a: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(2)    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𝑫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𝒛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               </a:t>
                </a:r>
                <a:r>
                  <a:rPr kumimoji="1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ES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,(1)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(3)    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∀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𝒙𝑫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                </a:t>
                </a:r>
                <a:r>
                  <a:rPr kumimoji="1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UG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,(2)</a:t>
                </a:r>
              </a:p>
              <a:p>
                <a:pPr lvl="0" eaLnBrk="1" hangingPunct="1">
                  <a:lnSpc>
                    <a:spcPct val="130000"/>
                  </a:lnSpc>
                  <a:defRPr/>
                </a:pP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Therefore</a:t>
                </a:r>
                <a:r>
                  <a:rPr lang="zh-CN" altLang="en-US" sz="2800" b="1" dirty="0">
                    <a:ea typeface="宋体" panose="02010600030101010101" pitchFamily="2" charset="-122"/>
                  </a:rPr>
                  <a:t>， </a:t>
                </a:r>
                <a14:m>
                  <m:oMath xmlns:m="http://schemas.openxmlformats.org/officeDocument/2006/math"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∃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𝒙𝑫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)⟹∀</m:t>
                    </m:r>
                    <m:r>
                      <a:rPr kumimoji="1" lang="en-US" altLang="zh-CN" sz="2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𝒙𝑫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(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𝒙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,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𝟓</m:t>
                    </m:r>
                    <m:r>
                      <a:rPr kumimoji="1" lang="en-US" altLang="zh-CN" sz="2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)</m:t>
                    </m:r>
                  </m:oMath>
                </a14:m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B5CFB6EB-1B5F-4A68-AC49-EE980F2EC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9852" y="3813730"/>
                <a:ext cx="7808686" cy="2892425"/>
              </a:xfrm>
              <a:prstGeom prst="rect">
                <a:avLst/>
              </a:prstGeom>
              <a:blipFill>
                <a:blip r:embed="rId4"/>
                <a:stretch>
                  <a:fillRect l="-1639" b="-31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17">
            <a:extLst>
              <a:ext uri="{FF2B5EF4-FFF2-40B4-BE49-F238E27FC236}">
                <a16:creationId xmlns:a16="http://schemas.microsoft.com/office/drawing/2014/main" id="{33991B9E-DA35-436D-9C8E-FA8DCF5D1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152" y="5495697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wrong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19608D-A8CE-4B66-B5E6-385BF154C600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DB35940-529B-4B51-96A7-B39FCB55FB7F}"/>
              </a:ext>
            </a:extLst>
          </p:cNvPr>
          <p:cNvSpPr/>
          <p:nvPr/>
        </p:nvSpPr>
        <p:spPr>
          <a:xfrm>
            <a:off x="2362152" y="3858985"/>
            <a:ext cx="8991648" cy="10722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ysClr val="windowText" lastClr="000000"/>
                </a:solidFill>
              </a:rPr>
              <a:t>Rule 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 cannot be applied </a:t>
            </a:r>
            <a:r>
              <a:rPr lang="en-US" altLang="zh-CN" sz="3200" b="1" dirty="0">
                <a:solidFill>
                  <a:sysClr val="windowText" lastClr="000000"/>
                </a:solidFill>
              </a:rPr>
              <a:t>to the variable introduced by rule 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3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26939E89-B452-4C8D-BC0A-3A991C4E2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293969"/>
              </p:ext>
            </p:extLst>
          </p:nvPr>
        </p:nvGraphicFramePr>
        <p:xfrm>
          <a:off x="2711288" y="1539875"/>
          <a:ext cx="8405813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4" imgW="4279900" imgH="431800" progId="Equation.DSMT4">
                  <p:embed/>
                </p:oleObj>
              </mc:Choice>
              <mc:Fallback>
                <p:oleObj name="Equation" r:id="rId4" imgW="4279900" imgH="431800" progId="Equation.DSMT4">
                  <p:embed/>
                  <p:pic>
                    <p:nvPicPr>
                      <p:cNvPr id="27652" name="Object 5">
                        <a:extLst>
                          <a:ext uri="{FF2B5EF4-FFF2-40B4-BE49-F238E27FC236}">
                            <a16:creationId xmlns:a16="http://schemas.microsoft.com/office/drawing/2014/main" id="{ED16AB76-700A-46CD-9B2B-985588881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288" y="1539875"/>
                        <a:ext cx="8405813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C39F80C8-A22F-44D4-AC54-671BECD61A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76106" y="960437"/>
                <a:ext cx="880745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5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>
                  <a:buFontTx/>
                  <a:buNone/>
                </a:pP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  <a:buFontTx/>
                  <a:buNone/>
                </a:pPr>
                <a:endParaRPr lang="en-US" altLang="zh-CN" sz="2400" b="1" dirty="0">
                  <a:ea typeface="宋体" panose="02010600030101010101" pitchFamily="2" charset="-122"/>
                </a:endParaRPr>
              </a:p>
              <a:p>
                <a:pPr>
                  <a:spcBef>
                    <a:spcPts val="0"/>
                  </a:spcBef>
                  <a:buFontTx/>
                  <a:buNone/>
                </a:pPr>
                <a:r>
                  <a:rPr lang="en-US" altLang="zh-CN" sz="2400" b="1" dirty="0">
                    <a:ea typeface="宋体" panose="02010600030101010101" pitchFamily="2" charset="-122"/>
                  </a:rPr>
                  <a:t>proof</a:t>
                </a:r>
                <a:r>
                  <a:rPr lang="zh-CN" altLang="en-US" sz="2400" b="1" dirty="0">
                    <a:ea typeface="宋体" panose="02010600030101010101" pitchFamily="2" charset="-122"/>
                  </a:rPr>
                  <a:t>：</a:t>
                </a:r>
                <a:endParaRPr lang="en-US" altLang="zh-CN" sz="2400" b="1" dirty="0">
                  <a:ea typeface="宋体" panose="02010600030101010101" pitchFamily="2" charset="-122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  <a:sym typeface="Wingdings" panose="05000000000000000000" pitchFamily="2" charset="2"/>
                  </a:rPr>
                  <a:t>           (1)	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P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(hypothesis premise)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(2)	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,(1)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(3)	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ES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,(2)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(4)	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P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(5)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,(4)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(6)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,(3),(5)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(7)	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)→¬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P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(8)	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)→¬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US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,(7)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		(9)	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</a:rPr>
                  <a:t>			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,(6),(8)</a:t>
                </a:r>
              </a:p>
              <a:p>
                <a:pPr>
                  <a:spcBef>
                    <a:spcPts val="1200"/>
                  </a:spcBef>
                  <a:buFontTx/>
                  <a:buNone/>
                </a:pP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C39F80C8-A22F-44D4-AC54-671BECD61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106" y="960437"/>
                <a:ext cx="8807450" cy="5715000"/>
              </a:xfrm>
              <a:prstGeom prst="rect">
                <a:avLst/>
              </a:prstGeom>
              <a:blipFill>
                <a:blip r:embed="rId6"/>
                <a:stretch>
                  <a:fillRect l="-1453" t="-2241" b="-5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1A2F14F8-AABB-46DC-A390-575D080472B6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70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Proof by Contradiction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C87C2C99-1130-422B-B49A-AD73CD6CD5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3986" y="1143000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ea typeface="宋体" panose="02010600030101010101" pitchFamily="2" charset="-122"/>
                  </a:rPr>
                  <a:t>Continued :</a:t>
                </a:r>
                <a:endParaRPr lang="zh-CN" altLang="en-US" sz="3200" dirty="0">
                  <a:ea typeface="宋体" panose="02010600030101010101" pitchFamily="2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(9)	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	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,(6),(8)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(10)	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	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endParaRPr lang="en-US" altLang="zh-CN" i="1" dirty="0"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(11)	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	         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US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,(10)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(12)  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,(9),(11)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(13)  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         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,(1),(12)</a:t>
                </a:r>
                <a:endParaRPr lang="zh-CN" altLang="en-US" b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C87C2C99-1130-422B-B49A-AD73CD6C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986" y="1143000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762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44910EE9-AC57-43D2-9630-8BD1B58887DC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反证法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33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747438A7-2253-4296-A220-3AEAD388774A}"/>
              </a:ext>
            </a:extLst>
          </p:cNvPr>
          <p:cNvSpPr txBox="1">
            <a:spLocks noChangeArrowheads="1"/>
          </p:cNvSpPr>
          <p:nvPr/>
        </p:nvSpPr>
        <p:spPr>
          <a:xfrm>
            <a:off x="2363788" y="1435799"/>
            <a:ext cx="8445500" cy="4530725"/>
          </a:xfrm>
          <a:prstGeom prst="rect">
            <a:avLst/>
          </a:prstGeom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There is an even number greater than 10.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greater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than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10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Q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even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number.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:</a:t>
            </a:r>
            <a:endParaRPr kumimoji="0" lang="zh-CN" altLang="zh-CN" sz="2800" dirty="0">
              <a:latin typeface="+mn-lt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altLang="zh-CN" sz="32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Times New Roman" panose="02020603050405020304" pitchFamily="18" charset="0"/>
              </a:rPr>
              <a:t>Every student should exercise.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P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is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student.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Q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exercises.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: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8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Incorrect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  <a:p>
            <a:pPr marL="457200" lvl="1" indent="0">
              <a:spcBef>
                <a:spcPct val="20000"/>
              </a:spcBef>
              <a:defRPr/>
            </a:pPr>
            <a:endParaRPr kumimoji="0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A580E1-E384-40EE-BC0B-30483F743716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2F0F9B60-BE71-4760-A306-68ADEA7190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72224" y="3098135"/>
          <a:ext cx="24463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r:id="rId4" imgW="19526250" imgH="3514725" progId="Equation.DSMT4">
                  <p:embed/>
                </p:oleObj>
              </mc:Choice>
              <mc:Fallback>
                <p:oleObj r:id="rId4" imgW="19526250" imgH="3514725" progId="Equation.DSMT4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2F0F9B60-BE71-4760-A306-68ADEA7190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4" y="3098135"/>
                        <a:ext cx="244633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8A20E5A4-AC00-4DD3-ACD5-3617CEAA687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00787" y="5187285"/>
          <a:ext cx="2879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r:id="rId6" imgW="21288375" imgH="3514725" progId="Equation.DSMT4">
                  <p:embed/>
                </p:oleObj>
              </mc:Choice>
              <mc:Fallback>
                <p:oleObj r:id="rId6" imgW="21288375" imgH="3514725" progId="Equation.DSMT4">
                  <p:embed/>
                  <p:pic>
                    <p:nvPicPr>
                      <p:cNvPr id="15" name="Object 3">
                        <a:extLst>
                          <a:ext uri="{FF2B5EF4-FFF2-40B4-BE49-F238E27FC236}">
                            <a16:creationId xmlns:a16="http://schemas.microsoft.com/office/drawing/2014/main" id="{8A20E5A4-AC00-4DD3-ACD5-3617CEAA68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7" y="5187285"/>
                        <a:ext cx="28797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AF663D3F-0C1D-4B21-AA57-86370F2FA2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32649" y="5737924"/>
          <a:ext cx="25955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r:id="rId8" imgW="19964400" imgH="3514725" progId="Equation.DSMT4">
                  <p:embed/>
                </p:oleObj>
              </mc:Choice>
              <mc:Fallback>
                <p:oleObj r:id="rId8" imgW="19964400" imgH="3514725" progId="Equation.DSMT4">
                  <p:embed/>
                  <p:pic>
                    <p:nvPicPr>
                      <p:cNvPr id="16" name="Object 4">
                        <a:extLst>
                          <a:ext uri="{FF2B5EF4-FFF2-40B4-BE49-F238E27FC236}">
                            <a16:creationId xmlns:a16="http://schemas.microsoft.com/office/drawing/2014/main" id="{AF663D3F-0C1D-4B21-AA57-86370F2FA2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49" y="5737924"/>
                        <a:ext cx="25955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by Conditional Proof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DF7C0B17-035B-4B6A-BB6E-F444BE8A4E2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54213" y="1371600"/>
                <a:ext cx="9624377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zh-CN" sz="3600" b="1" dirty="0">
                    <a:solidFill>
                      <a:schemeClr val="accent2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b="1" dirty="0">
                    <a:solidFill>
                      <a:schemeClr val="accent2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: Prove using 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rule CP</a:t>
                </a:r>
              </a:p>
              <a:p>
                <a:pPr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)(¬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)∨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))⇒(∀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)¬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)∨(∀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Proof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due to</a:t>
                </a:r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zh-CN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⇔(∃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ea typeface="宋体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the original proof is converted into proof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)(∀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)(¬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)∨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))⇒(∃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)→(∀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ea typeface="宋体" panose="02010600030101010101" pitchFamily="2" charset="-122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DF7C0B17-035B-4B6A-BB6E-F444BE8A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213" y="1371600"/>
                <a:ext cx="9624377" cy="5715000"/>
              </a:xfrm>
              <a:prstGeom prst="rect">
                <a:avLst/>
              </a:prstGeom>
              <a:blipFill>
                <a:blip r:embed="rId3"/>
                <a:stretch>
                  <a:fillRect l="-1965" t="-1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E0EA284-AE16-457E-BEF8-7BB1F96F5CEF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by Conditional Proof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09F65E56-3074-4650-B402-F31D8EFCB7D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39257" y="1377950"/>
                <a:ext cx="9859373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Proof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))⇒(∃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(1)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  <a:r>
                  <a:rPr lang="en-US" altLang="zh-CN" dirty="0">
                    <a:ea typeface="宋体" panose="02010600030101010101" pitchFamily="2" charset="-122"/>
                  </a:rPr>
                  <a:t>(additional premise)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(2)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ES</a:t>
                </a:r>
                <a:r>
                  <a:rPr lang="en-US" altLang="zh-CN" dirty="0">
                    <a:ea typeface="宋体" panose="02010600030101010101" pitchFamily="2" charset="-122"/>
                  </a:rPr>
                  <a:t>,(1)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(3)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P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(4)	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)(¬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US,</a:t>
                </a:r>
                <a:r>
                  <a:rPr lang="en-US" altLang="zh-CN" dirty="0">
                    <a:ea typeface="宋体" panose="02010600030101010101" pitchFamily="2" charset="-122"/>
                  </a:rPr>
                  <a:t>(3)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(5)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US,</a:t>
                </a:r>
                <a:r>
                  <a:rPr lang="en-US" altLang="zh-CN" dirty="0">
                    <a:ea typeface="宋体" panose="02010600030101010101" pitchFamily="2" charset="-122"/>
                  </a:rPr>
                  <a:t>(4)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(6)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T,</a:t>
                </a:r>
                <a:r>
                  <a:rPr lang="en-US" altLang="zh-CN" dirty="0">
                    <a:ea typeface="宋体" panose="02010600030101010101" pitchFamily="2" charset="-122"/>
                  </a:rPr>
                  <a:t>(2),(5)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(7)	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UG</a:t>
                </a:r>
                <a:r>
                  <a:rPr lang="en-US" altLang="zh-CN" dirty="0">
                    <a:ea typeface="宋体" panose="02010600030101010101" pitchFamily="2" charset="-122"/>
                  </a:rPr>
                  <a:t>,(6)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	(8)	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(∃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)→(∀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CP</a:t>
                </a:r>
                <a:r>
                  <a:rPr lang="en-US" altLang="zh-CN" dirty="0">
                    <a:ea typeface="宋体" panose="02010600030101010101" pitchFamily="2" charset="-122"/>
                  </a:rPr>
                  <a:t>,(1),(7)</a:t>
                </a:r>
              </a:p>
              <a:p>
                <a:pPr>
                  <a:buFontTx/>
                  <a:buNone/>
                </a:pP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09F65E56-3074-4650-B402-F31D8EFC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257" y="1377950"/>
                <a:ext cx="9859373" cy="5715000"/>
              </a:xfrm>
              <a:prstGeom prst="rect">
                <a:avLst/>
              </a:prstGeom>
              <a:blipFill>
                <a:blip r:embed="rId3"/>
                <a:stretch>
                  <a:fillRect l="-1299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90E3970E-A7C2-469A-9937-EF9BF0781CEB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03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of predicate logic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9C091BDD-05FA-49F7-B5F8-521673D6A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912600"/>
            <a:ext cx="10224177" cy="9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Example 7: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the use of nested quantifiers, observe the following reasoning process.</a:t>
            </a:r>
            <a:endParaRPr lang="zh-CN" altLang="en-US" sz="20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Text Box 26">
            <a:extLst>
              <a:ext uri="{FF2B5EF4-FFF2-40B4-BE49-F238E27FC236}">
                <a16:creationId xmlns:a16="http://schemas.microsoft.com/office/drawing/2014/main" id="{60F4F6D7-9AC4-4CFE-9A63-5D9B251C6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88" y="2905125"/>
            <a:ext cx="1187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wrong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</a:p>
        </p:txBody>
      </p:sp>
      <p:sp>
        <p:nvSpPr>
          <p:cNvPr id="56" name="Text Box 26">
            <a:extLst>
              <a:ext uri="{FF2B5EF4-FFF2-40B4-BE49-F238E27FC236}">
                <a16:creationId xmlns:a16="http://schemas.microsoft.com/office/drawing/2014/main" id="{43E03F22-8558-4491-92EE-92DF16747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3350684"/>
            <a:ext cx="1187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wrong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6146F33-C139-4C86-82AA-068FCB0B7E4B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AF3E653-98F5-4795-AB7D-C6FD24DEBA2E}"/>
              </a:ext>
            </a:extLst>
          </p:cNvPr>
          <p:cNvSpPr txBox="1"/>
          <p:nvPr/>
        </p:nvSpPr>
        <p:spPr>
          <a:xfrm>
            <a:off x="2596665" y="1891973"/>
            <a:ext cx="94753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Proof:</a:t>
            </a:r>
          </a:p>
          <a:p>
            <a:r>
              <a:rPr lang="en-US" altLang="zh-CN" sz="2400" dirty="0"/>
              <a:t>	(1) (∀x)(∃y)</a:t>
            </a:r>
            <a:r>
              <a:rPr lang="en-US" altLang="zh-CN" sz="2400" i="1" dirty="0"/>
              <a:t>P</a:t>
            </a:r>
            <a:r>
              <a:rPr lang="en-US" altLang="zh-CN" sz="2400" dirty="0"/>
              <a:t>(x, y) 			Premise</a:t>
            </a:r>
          </a:p>
          <a:p>
            <a:r>
              <a:rPr lang="en-US" altLang="zh-CN" sz="2400" dirty="0"/>
              <a:t>  	(2) (∃y)</a:t>
            </a:r>
            <a:r>
              <a:rPr lang="en-US" altLang="zh-CN" sz="2400" i="1" dirty="0"/>
              <a:t>P</a:t>
            </a:r>
            <a:r>
              <a:rPr lang="en-US" altLang="zh-CN" sz="2400" dirty="0"/>
              <a:t>(z, y) 				US, (1) </a:t>
            </a:r>
          </a:p>
          <a:p>
            <a:r>
              <a:rPr lang="en-US" altLang="zh-CN" sz="2400" dirty="0"/>
              <a:t>  	(3) </a:t>
            </a:r>
            <a:r>
              <a:rPr lang="en-US" altLang="zh-CN" sz="2400" i="1" dirty="0"/>
              <a:t>P</a:t>
            </a:r>
            <a:r>
              <a:rPr lang="en-US" altLang="zh-CN" sz="2400" dirty="0"/>
              <a:t>(z, d)						ES, (2)</a:t>
            </a:r>
          </a:p>
          <a:p>
            <a:r>
              <a:rPr lang="en-US" altLang="zh-CN" sz="2400" dirty="0"/>
              <a:t>	(4) (∀x)</a:t>
            </a:r>
            <a:r>
              <a:rPr lang="en-US" altLang="zh-CN" sz="2400" i="1" dirty="0"/>
              <a:t>P</a:t>
            </a:r>
            <a:r>
              <a:rPr lang="en-US" altLang="zh-CN" sz="2400" dirty="0"/>
              <a:t>(x, d) 				UG, (3)</a:t>
            </a:r>
          </a:p>
          <a:p>
            <a:r>
              <a:rPr lang="en-US" altLang="zh-CN" sz="2400" dirty="0"/>
              <a:t>	(5) (∃y)(∀x)</a:t>
            </a:r>
            <a:r>
              <a:rPr lang="en-US" altLang="zh-CN" sz="2400" i="1" dirty="0"/>
              <a:t>P</a:t>
            </a:r>
            <a:r>
              <a:rPr lang="en-US" altLang="zh-CN" sz="2400" dirty="0"/>
              <a:t>(x, y) 			EG, (4)</a:t>
            </a:r>
          </a:p>
          <a:p>
            <a:r>
              <a:rPr lang="en-US" altLang="zh-CN" sz="2400" dirty="0"/>
              <a:t>We can get a wrong conclusion that (∀x) and (∃y) can be exchanged.</a:t>
            </a:r>
          </a:p>
        </p:txBody>
      </p:sp>
      <p:sp>
        <p:nvSpPr>
          <p:cNvPr id="60" name="Text Box 24">
            <a:extLst>
              <a:ext uri="{FF2B5EF4-FFF2-40B4-BE49-F238E27FC236}">
                <a16:creationId xmlns:a16="http://schemas.microsoft.com/office/drawing/2014/main" id="{932D73C9-5F64-4A55-BB87-D766CBE26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4737100"/>
            <a:ext cx="10474561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Note: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There are two possibilities for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in equation (2).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If z is a free variable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then the value of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varies with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so the y cannot be changed to the individual constant d with the ES rule. It should be P(z, f(z)).	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 If z is an individual constant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 formula (3) is correct,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at this time it cannot be obtained with rule UG in (4)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4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C903057-D98F-4645-B052-75F65AD2DF2A}"/>
              </a:ext>
            </a:extLst>
          </p:cNvPr>
          <p:cNvSpPr txBox="1">
            <a:spLocks noChangeArrowheads="1"/>
          </p:cNvSpPr>
          <p:nvPr/>
        </p:nvSpPr>
        <p:spPr>
          <a:xfrm>
            <a:off x="1756364" y="1171575"/>
            <a:ext cx="10315663" cy="5686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</a:rPr>
              <a:t>Steps</a:t>
            </a:r>
            <a:r>
              <a:rPr lang="zh-CN" altLang="en-US" sz="3200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Define a set of predicates based on the needs of the problem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Symbolize actual problems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Effective reasoning using inference rules</a:t>
            </a:r>
          </a:p>
          <a:p>
            <a:pPr lvl="1"/>
            <a:endParaRPr lang="zh-CN" altLang="en-US" sz="28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</a:rPr>
              <a:t>Note</a:t>
            </a:r>
            <a:r>
              <a:rPr lang="zh-CN" altLang="en-US" sz="3200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lvl="1"/>
            <a:r>
              <a:rPr lang="en-US" altLang="zh-CN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Symbolic principle </a:t>
            </a:r>
            <a:r>
              <a:rPr lang="zh-CN" altLang="en-US" sz="2800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universal quantifier 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corresponds to the logical connection </a:t>
            </a:r>
            <a:r>
              <a:rPr lang="en-US" altLang="zh-CN" sz="280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 ,  and the </a:t>
            </a:r>
            <a:r>
              <a:rPr lang="en-US" altLang="zh-CN" sz="280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existential quantifier </a:t>
            </a:r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corresponds to the logical connection </a:t>
            </a:r>
            <a:r>
              <a:rPr lang="el-GR" altLang="zh-CN" sz="2800" dirty="0">
                <a:solidFill>
                  <a:srgbClr val="0070C0"/>
                </a:solidFill>
                <a:ea typeface="宋体" panose="02010600030101010101" pitchFamily="2" charset="-122"/>
              </a:rPr>
              <a:t>Λ</a:t>
            </a:r>
            <a:endParaRPr lang="en-US" altLang="zh-CN" sz="2800" dirty="0">
              <a:solidFill>
                <a:srgbClr val="0070C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sz="2800" dirty="0">
                <a:ea typeface="宋体" panose="02010600030101010101" pitchFamily="2" charset="-122"/>
                <a:cs typeface="Times New Roman" panose="02020603050405020304" pitchFamily="18" charset="0"/>
              </a:rPr>
              <a:t>We introduce the premise with existential quantifier to ensure validity of the "ES" rule</a:t>
            </a:r>
            <a:endParaRPr lang="el-GR" altLang="zh-CN" sz="2800" dirty="0"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6CBD57-0C26-4D0A-9488-DB5B1B6A70FC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082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00975336-CBBA-4986-9266-EBE8D631D25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20203" y="1143000"/>
                <a:ext cx="10151824" cy="534987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32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8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Prove: “Socrates Syllogism”</a:t>
                </a:r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All humans are mortal.     		 </a:t>
                </a:r>
                <a:endParaRPr lang="zh-CN" altLang="en-US" i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Socrates is a human. 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i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Therefore, Socrates is mortal.</a:t>
                </a:r>
              </a:p>
              <a:p>
                <a:pPr marL="457200" lvl="1" indent="0">
                  <a:spcBef>
                    <a:spcPct val="0"/>
                  </a:spcBef>
                  <a:buFontTx/>
                  <a:buNone/>
                </a:pPr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7150" indent="0">
                  <a:spcBef>
                    <a:spcPct val="0"/>
                  </a:spcBef>
                  <a:buFontTx/>
                  <a:buNone/>
                </a:pPr>
                <a:r>
                  <a:rPr lang="en-US" altLang="zh-CN" sz="32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zh-CN" altLang="en-US" sz="3200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): 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is a human; 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): 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is mortal; 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: Socrates </a:t>
                </a:r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 Socrates Syllogism can be expressed as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algn="ctr">
                  <a:buFontTx/>
                  <a:buNone/>
                </a:pP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nor/>
                      </m:rPr>
                      <a:rPr lang="zh-CN" altLang="en-US" i="1"/>
                      <m:t>x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en-US" altLang="zh-CN" b="0" i="1" smtClean="0"/>
                      <m:t>H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 i="1"/>
                      <m:t>x</m:t>
                    </m:r>
                    <m:r>
                      <m:rPr>
                        <m:nor/>
                      </m:rPr>
                      <a:rPr lang="zh-CN" altLang="en-US"/>
                      <m:t>)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CN" b="0" i="1" smtClean="0"/>
                      <m:t>M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 i="1"/>
                      <m:t>x</m:t>
                    </m:r>
                    <m:r>
                      <m:rPr>
                        <m:nor/>
                      </m:rPr>
                      <a:rPr lang="zh-CN" altLang="en-US"/>
                      <m:t>)),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 b="0" i="1" smtClean="0"/>
                      <m:t>H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 i="1"/>
                      <m:t>c</m:t>
                    </m:r>
                    <m:r>
                      <m:rPr>
                        <m:nor/>
                      </m:rPr>
                      <a:rPr lang="zh-CN" altLang="en-US"/>
                      <m:t>)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b="0" i="1" smtClean="0"/>
                      <m:t>M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 i="1"/>
                      <m:t>c</m:t>
                    </m:r>
                    <m:r>
                      <m:rPr>
                        <m:nor/>
                      </m:rPr>
                      <a:rPr lang="zh-CN" altLang="en-US"/>
                      <m:t>)</m:t>
                    </m:r>
                  </m:oMath>
                </a14:m>
                <a:endPara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r>
                  <a:rPr lang="zh-CN" altLang="en-US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b="1" dirty="0">
                    <a:solidFill>
                      <a:schemeClr val="accent2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Proof</a:t>
                </a:r>
                <a:r>
                  <a:rPr lang="zh-CN" altLang="en-US" sz="2600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：  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(1)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H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) 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                        	P</a:t>
                </a:r>
                <a:endParaRPr lang="zh-CN" altLang="en-US" sz="2600" i="1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buFontTx/>
                  <a:buNone/>
                </a:pPr>
                <a:r>
                  <a:rPr lang="zh-CN" altLang="en-US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nor/>
                      </m:rPr>
                      <a:rPr lang="en-US" altLang="zh-CN" i="1">
                        <a:solidFill>
                          <a:srgbClr val="0070C0"/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en-US" altLang="zh-CN" b="0" i="1" smtClean="0"/>
                      <m:t>H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 i="1"/>
                      <m:t>x</m:t>
                    </m:r>
                    <m:r>
                      <m:rPr>
                        <m:nor/>
                      </m:rPr>
                      <a:rPr lang="zh-CN" altLang="en-US"/>
                      <m:t>)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CN" b="0" i="1" smtClean="0"/>
                      <m:t>M</m:t>
                    </m:r>
                    <m:r>
                      <m:rPr>
                        <m:nor/>
                      </m:rPr>
                      <a:rPr lang="zh-CN" altLang="en-US"/>
                      <m:t>(</m:t>
                    </m:r>
                    <m:r>
                      <m:rPr>
                        <m:nor/>
                      </m:rPr>
                      <a:rPr lang="zh-CN" altLang="en-US" i="1"/>
                      <m:t>x</m:t>
                    </m:r>
                    <m:r>
                      <m:rPr>
                        <m:nor/>
                      </m:rPr>
                      <a:rPr lang="zh-CN" altLang="en-US"/>
                      <m:t>)</m:t>
                    </m:r>
                  </m:oMath>
                </a14:m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	P</a:t>
                </a:r>
              </a:p>
              <a:p>
                <a:pPr marL="457200" lvl="1" indent="0">
                  <a:buFontTx/>
                  <a:buNone/>
                </a:pP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(3)   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→M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	US, 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(2)</a:t>
                </a:r>
              </a:p>
              <a:p>
                <a:pPr marL="457200" lvl="1" indent="0">
                  <a:buFontTx/>
                  <a:buNone/>
                </a:pP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(4)  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600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              	T</a:t>
                </a:r>
                <a:r>
                  <a:rPr lang="en-US" altLang="zh-CN" sz="26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,{1},{3}</a:t>
                </a:r>
                <a:endParaRPr lang="en-US" altLang="zh-CN" sz="2600" i="1" baseline="-250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00975336-CBBA-4986-9266-EBE8D631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03" y="1143000"/>
                <a:ext cx="10151824" cy="5349875"/>
              </a:xfrm>
              <a:prstGeom prst="rect">
                <a:avLst/>
              </a:prstGeom>
              <a:blipFill>
                <a:blip r:embed="rId3"/>
                <a:stretch>
                  <a:fillRect l="-1562" t="-2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C9BDC346-3F51-4123-B4A2-88BAB8065815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1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">
                <a:extLst>
                  <a:ext uri="{FF2B5EF4-FFF2-40B4-BE49-F238E27FC236}">
                    <a16:creationId xmlns:a16="http://schemas.microsoft.com/office/drawing/2014/main" id="{2AD77E4B-9CAB-42C1-B554-A18477319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949" y="1030288"/>
                <a:ext cx="10186077" cy="5607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solidFill>
                      <a:srgbClr val="7030A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 9: 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All natural numbers are integers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 For each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integer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it 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either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 odd number or an even number. Not every natural number is even. Therefore, some natural numbers are odd.</a:t>
                </a:r>
                <a:endParaRPr lang="en-US" altLang="zh-CN" sz="2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0"/>
                  </a:spcBef>
                  <a:buFontTx/>
                  <a:buNone/>
                </a:pPr>
                <a:endParaRPr lang="en-US" altLang="zh-CN" sz="2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dirty="0">
                    <a:solidFill>
                      <a:srgbClr val="7030A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Solution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first step is to define the predicates:      </a:t>
                </a:r>
              </a:p>
              <a:p>
                <a:pPr lvl="1" algn="just">
                  <a:spcBef>
                    <a:spcPct val="0"/>
                  </a:spcBef>
                  <a:buFontTx/>
                  <a:buNone/>
                </a:pP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natural number; </a:t>
                </a: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an integer;      </a:t>
                </a:r>
              </a:p>
              <a:p>
                <a:pPr lvl="1" algn="just">
                  <a:spcBef>
                    <a:spcPct val="0"/>
                  </a:spcBef>
                  <a:buFontTx/>
                  <a:buNone/>
                </a:pP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an odd number; </a:t>
                </a: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an even number.        </a:t>
                </a:r>
              </a:p>
              <a:p>
                <a:pPr algn="just"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dirty="0">
                    <a:solidFill>
                      <a:srgbClr val="7030A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The second step, express the statements:</a:t>
                </a:r>
              </a:p>
              <a:p>
                <a:pPr>
                  <a:buNone/>
                </a:pPr>
                <a:r>
                  <a:rPr lang="en-US" altLang="zh-CN" sz="2800" dirty="0">
                    <a:latin typeface="+mn-lt"/>
                  </a:rPr>
                  <a:t>		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80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+mn-lt"/>
                  </a:rPr>
                  <a:t> </a:t>
                </a:r>
                <a:r>
                  <a:rPr lang="en-US" altLang="zh-CN" sz="2800" dirty="0">
                    <a:latin typeface="+mn-lt"/>
                  </a:rPr>
                  <a:t>,</a:t>
                </a:r>
              </a:p>
              <a:p>
                <a:pPr>
                  <a:buNone/>
                </a:pPr>
                <a:r>
                  <a:rPr lang="en-US" altLang="zh-CN" sz="2800" dirty="0">
                    <a:latin typeface="+mn-lt"/>
                  </a:rPr>
                  <a:t>		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80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+mn-lt"/>
                  </a:rPr>
                  <a:t> ,</a:t>
                </a:r>
              </a:p>
              <a:p>
                <a:pPr>
                  <a:buNone/>
                </a:pPr>
                <a:r>
                  <a:rPr lang="en-US" altLang="zh-CN" sz="2800" dirty="0">
                    <a:latin typeface="+mn-lt"/>
                  </a:rPr>
                  <a:t>		</a:t>
                </a:r>
                <a:r>
                  <a:rPr lang="zh-CN" altLang="en-US" sz="2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>
                        <a:latin typeface="Cambria Math" panose="02040503050406030204" pitchFamily="18" charset="0"/>
                      </a:rPr>
                      <m:t>¬(∀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80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+mn-lt"/>
                </a:endParaRPr>
              </a:p>
              <a:p>
                <a:pPr>
                  <a:buNone/>
                </a:pPr>
                <a:r>
                  <a:rPr lang="zh-CN" altLang="en-US" sz="2800" dirty="0">
                    <a:latin typeface="+mn-lt"/>
                  </a:rPr>
                  <a:t> </a:t>
                </a:r>
                <a:r>
                  <a:rPr lang="en-US" altLang="zh-CN" sz="2800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zh-CN" altLang="en-US" sz="2800">
                        <a:latin typeface="Cambria Math" panose="02040503050406030204" pitchFamily="18" charset="0"/>
                      </a:rPr>
                      <m:t>⇒(∃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800"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">
                <a:extLst>
                  <a:ext uri="{FF2B5EF4-FFF2-40B4-BE49-F238E27FC236}">
                    <a16:creationId xmlns:a16="http://schemas.microsoft.com/office/drawing/2014/main" id="{2AD77E4B-9CAB-42C1-B554-A18477319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5949" y="1030288"/>
                <a:ext cx="10186077" cy="5607689"/>
              </a:xfrm>
              <a:prstGeom prst="rect">
                <a:avLst/>
              </a:prstGeom>
              <a:blipFill>
                <a:blip r:embed="rId3"/>
                <a:stretch>
                  <a:fillRect l="-1197" t="-1087" r="-12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1B27339-C1D0-4A51-A0A3-BF24F7E0FDD8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91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6FF86424-0953-44D4-92B4-5192FACC9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275923"/>
              </p:ext>
            </p:extLst>
          </p:nvPr>
        </p:nvGraphicFramePr>
        <p:xfrm>
          <a:off x="3430588" y="1331913"/>
          <a:ext cx="611663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r:id="rId4" imgW="3048000" imgH="431800" progId="Equation.DSMT4">
                  <p:embed/>
                </p:oleObj>
              </mc:Choice>
              <mc:Fallback>
                <p:oleObj r:id="rId4" imgW="3048000" imgH="431800" progId="Equation.DSMT4">
                  <p:embed/>
                  <p:pic>
                    <p:nvPicPr>
                      <p:cNvPr id="35845" name="Object 5">
                        <a:extLst>
                          <a:ext uri="{FF2B5EF4-FFF2-40B4-BE49-F238E27FC236}">
                            <a16:creationId xmlns:a16="http://schemas.microsoft.com/office/drawing/2014/main" id="{9851E3C9-3A45-4AC8-BAAE-A4C0C4FF34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1331913"/>
                        <a:ext cx="611663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20B64F05-E504-4E02-A825-9CE4974EFD3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913695" y="1382797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endParaRPr lang="zh-CN" altLang="en-US" b="1" dirty="0">
                  <a:ea typeface="宋体" panose="02010600030101010101" pitchFamily="2" charset="-122"/>
                </a:endParaRPr>
              </a:p>
              <a:p>
                <a:pPr>
                  <a:buFontTx/>
                  <a:buNone/>
                </a:pPr>
                <a:endParaRPr lang="zh-CN" altLang="en-US" sz="2400" b="1" dirty="0">
                  <a:ea typeface="宋体" panose="02010600030101010101" pitchFamily="2" charset="-12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The third step is to prove: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b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¬(∀</m:t>
                    </m:r>
                    <m:r>
                      <a:rPr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b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,(1)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	</a:t>
                </a:r>
                <a14:m>
                  <m:oMath xmlns:m="http://schemas.openxmlformats.org/officeDocument/2006/math">
                    <m:r>
                      <a:rPr lang="zh-CN" altLang="en-US" b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zh-CN" altLang="en-US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,(2)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ES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,(4)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			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,(4)</a:t>
                </a:r>
              </a:p>
              <a:p>
                <a:pPr marL="514350" indent="-514350">
                  <a:buFontTx/>
                  <a:buAutoNum type="arabicParenBoth"/>
                </a:pP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	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,(4)</a:t>
                </a:r>
              </a:p>
              <a:p>
                <a:pPr>
                  <a:buFontTx/>
                  <a:buNone/>
                </a:pP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20B64F05-E504-4E02-A825-9CE4974EF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695" y="1382797"/>
                <a:ext cx="8001000" cy="5715000"/>
              </a:xfrm>
              <a:prstGeom prst="rect">
                <a:avLst/>
              </a:prstGeom>
              <a:blipFill>
                <a:blip r:embed="rId6"/>
                <a:stretch>
                  <a:fillRect l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996525B-387C-4086-8664-34E62310E024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9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15B58963-3465-4805-A999-E818E50E1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3695" y="1039148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rgbClr val="7030A0"/>
                    </a:solidFill>
                    <a:ea typeface="宋体" panose="02010600030101010101" pitchFamily="2" charset="-122"/>
                  </a:rPr>
                  <a:t>Continued from the previous page</a:t>
                </a:r>
                <a:r>
                  <a:rPr lang="en-US" altLang="zh-CN" b="1" dirty="0">
                    <a:solidFill>
                      <a:srgbClr val="7030A0"/>
                    </a:solidFill>
                    <a:ea typeface="宋体" panose="02010600030101010101" pitchFamily="2" charset="-122"/>
                    <a:sym typeface="Wingdings" panose="05000000000000000000" pitchFamily="2" charset="2"/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宋体" panose="02010600030101010101" pitchFamily="2" charset="-122"/>
                    <a:sym typeface="Wingdings" panose="05000000000000000000" pitchFamily="2" charset="2"/>
                  </a:rPr>
                  <a:t>(6)	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ea typeface="宋体" panose="02010600030101010101" pitchFamily="2" charset="-122"/>
                  </a:rPr>
                  <a:t>,(4)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(7) 	</a:t>
                </a:r>
                <a14:m>
                  <m:oMath xmlns:m="http://schemas.openxmlformats.org/officeDocument/2006/math">
                    <m:r>
                      <a:rPr lang="en-US" altLang="zh-CN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		</a:t>
                </a:r>
                <a:r>
                  <a:rPr lang="en-US" altLang="zh-CN" i="1" dirty="0">
                    <a:solidFill>
                      <a:srgbClr val="000000"/>
                    </a:solidFill>
                  </a:rPr>
                  <a:t>P</a:t>
                </a:r>
                <a:endParaRPr lang="en-US" altLang="zh-CN" i="1" dirty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(8) 	</a:t>
                </a:r>
                <a14:m>
                  <m:oMath xmlns:m="http://schemas.openxmlformats.org/officeDocument/2006/math"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b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,(7)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 startAt="9"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			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,(5),(8)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 startAt="9"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	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P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Both" startAt="9"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b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US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,(10)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b="0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		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,(9),(12)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			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,(6),(12)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,(5),(13)</a:t>
                </a:r>
              </a:p>
              <a:p>
                <a:pPr marL="514350" indent="-514350">
                  <a:buFontTx/>
                  <a:buAutoNum type="arabicParenBoth" startAt="9"/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 	</a:t>
                </a:r>
                <a14:m>
                  <m:oMath xmlns:m="http://schemas.openxmlformats.org/officeDocument/2006/math">
                    <m:r>
                      <a:rPr lang="zh-CN" altLang="en-US" b="0">
                        <a:latin typeface="Cambria Math" panose="02040503050406030204" pitchFamily="18" charset="0"/>
                      </a:rPr>
                      <m:t>(∃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b="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			</a:t>
                </a:r>
                <a:r>
                  <a:rPr lang="en-US" altLang="zh-CN" i="1" dirty="0">
                    <a:ea typeface="宋体" panose="02010600030101010101" pitchFamily="2" charset="-122"/>
                  </a:rPr>
                  <a:t>EG</a:t>
                </a:r>
                <a:r>
                  <a:rPr lang="en-US" altLang="zh-CN" dirty="0">
                    <a:ea typeface="宋体" panose="02010600030101010101" pitchFamily="2" charset="-122"/>
                  </a:rPr>
                  <a:t>,(14)</a:t>
                </a:r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15B58963-3465-4805-A999-E818E50E1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695" y="1039148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1601" t="-1812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3038467B-0228-4B5D-BFA0-C8CE6BCC9FBB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20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C9D00C57-7124-461F-AA12-7978F39C8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50" y="1113149"/>
            <a:ext cx="10059077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Example 10</a:t>
            </a:r>
            <a:r>
              <a:rPr lang="zh-CN" altLang="en-US" sz="2400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lang="en-US" altLang="zh-CN" sz="2400" dirty="0">
              <a:solidFill>
                <a:srgbClr val="7030A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Each graduate student who is applying for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 master degree </a:t>
            </a:r>
            <a:r>
              <a:rPr lang="zh-CN" altLang="en-US" sz="20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either participates in the postgraduate entrance examination 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or is </a:t>
            </a:r>
            <a:r>
              <a:rPr lang="zh-CN" altLang="en-US" sz="20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recommended as an exempt student;</a:t>
            </a:r>
            <a:endParaRPr lang="en-US" altLang="zh-CN" sz="2000" dirty="0">
              <a:solidFill>
                <a:srgbClr val="0070C0"/>
              </a:solidFill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each 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graduate student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is applying for a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degree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he or she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is recommended as an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exempt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student</a:t>
            </a:r>
            <a:r>
              <a:rPr lang="zh-CN" altLang="en-US" sz="20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if </a:t>
            </a:r>
            <a:r>
              <a:rPr lang="en-US" altLang="zh-CN" sz="20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and only if</a:t>
            </a:r>
            <a:r>
              <a:rPr lang="zh-CN" altLang="en-US" sz="20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he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or she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has excellent academic performance;  </a:t>
            </a:r>
            <a:endParaRPr lang="en-US" altLang="zh-CN" sz="20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Some g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raduates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who are applying for master degrees 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have excellent academic performance, but not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all graduates who are applying for master degrees have excellent academic performance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20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zh-CN" altLang="en-US" sz="20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Therefore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some graduates who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are applying 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master degrees </a:t>
            </a:r>
            <a:r>
              <a:rPr lang="zh-CN" altLang="en-US" sz="20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are required to take the postgraduate entrance exam.</a:t>
            </a:r>
            <a:endParaRPr lang="en-US" altLang="zh-CN" sz="20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Solution</a:t>
            </a:r>
            <a:r>
              <a:rPr lang="en-US" altLang="zh-CN" sz="2400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Define the predicates as follows:</a:t>
            </a:r>
          </a:p>
          <a:p>
            <a:pPr algn="just">
              <a:spcBef>
                <a:spcPct val="0"/>
              </a:spcBef>
              <a:buNone/>
            </a:pP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YJS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is a graduate who wants to apply for a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postgraduate degree;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MKS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is an exempt student 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just">
              <a:spcBef>
                <a:spcPct val="0"/>
              </a:spcBef>
              <a:buNone/>
            </a:pP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CJYX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has excellent academic performance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CJKS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tak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es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exam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7771BD-8D42-4F1C-A253-8ED1FAB2B531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50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DCE104C-486F-41CA-9CF6-CE4394591E69}"/>
              </a:ext>
            </a:extLst>
          </p:cNvPr>
          <p:cNvSpPr txBox="1">
            <a:spLocks noChangeArrowheads="1"/>
          </p:cNvSpPr>
          <p:nvPr/>
        </p:nvSpPr>
        <p:spPr>
          <a:xfrm>
            <a:off x="1825964" y="1099457"/>
            <a:ext cx="10246063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CN" sz="2000" b="1" dirty="0">
                <a:solidFill>
                  <a:srgbClr val="7030A0"/>
                </a:solidFill>
                <a:ea typeface="宋体" panose="02010600030101010101" pitchFamily="2" charset="-122"/>
              </a:rPr>
              <a:t>The second step, the symbolization problem:</a:t>
            </a:r>
          </a:p>
          <a:p>
            <a:pPr marL="342900" indent="-342900" algn="just">
              <a:spcBef>
                <a:spcPts val="600"/>
              </a:spcBef>
            </a:pP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Each graduate student who is applying for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a master degree 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either participates in the postgraduate entrance examination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or is </a:t>
            </a: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recommended as an exempt student;</a:t>
            </a:r>
            <a:endParaRPr lang="en-US" altLang="zh-CN" sz="2000" dirty="0">
              <a:solidFill>
                <a:srgbClr val="0070C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For each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graduate student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 is applying for a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 degree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, he or she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 is recommended as an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exempt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 student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if </a:t>
            </a: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and only if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he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or she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 has excellent academic performance;  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Some g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raduates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who are applying for master degrees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have excellent academic performance, but not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all graduates who are applying for master degrees have excellent academic performance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</a:pPr>
            <a:r>
              <a:rPr lang="zh-CN" altLang="en-US" sz="2000" dirty="0">
                <a:solidFill>
                  <a:srgbClr val="0070C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Therefore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, some graduates who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are applying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master degrees 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are required to take the postgraduate entrance exam.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zh-CN" altLang="en-US" sz="2000" dirty="0">
              <a:ea typeface="宋体" panose="02010600030101010101" pitchFamily="2" charset="-122"/>
            </a:endParaRP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221FA4D1-5C01-4F15-B900-B7014A46A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073085"/>
              </p:ext>
            </p:extLst>
          </p:nvPr>
        </p:nvGraphicFramePr>
        <p:xfrm>
          <a:off x="4650559" y="4610780"/>
          <a:ext cx="4527271" cy="206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Equation" r:id="rId4" imgW="2450880" imgH="1117440" progId="Equation.DSMT4">
                  <p:embed/>
                </p:oleObj>
              </mc:Choice>
              <mc:Fallback>
                <p:oleObj name="Equation" r:id="rId4" imgW="2450880" imgH="1117440" progId="Equation.DSMT4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4AD47AA1-19DF-4EC4-82A2-2E38B87653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559" y="4610780"/>
                        <a:ext cx="4527271" cy="2064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E8B5D233-6C93-4169-9403-9E68B24AF257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671894D-3274-422D-ABA5-685AE7033229}"/>
              </a:ext>
            </a:extLst>
          </p:cNvPr>
          <p:cNvSpPr/>
          <p:nvPr/>
        </p:nvSpPr>
        <p:spPr>
          <a:xfrm>
            <a:off x="4484914" y="5464629"/>
            <a:ext cx="3891643" cy="8599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0753D8A7-090F-47FC-99A2-EAB23CAF8244}"/>
              </a:ext>
            </a:extLst>
          </p:cNvPr>
          <p:cNvSpPr txBox="1">
            <a:spLocks noChangeArrowheads="1"/>
          </p:cNvSpPr>
          <p:nvPr/>
        </p:nvSpPr>
        <p:spPr>
          <a:xfrm>
            <a:off x="2578100" y="1498600"/>
            <a:ext cx="7685088" cy="5715000"/>
          </a:xfrm>
          <a:prstGeom prst="rect">
            <a:avLst/>
          </a:prstGeom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Franklin Gothic Demi" charset="0"/>
                <a:ea typeface="宋体" charset="0"/>
                <a:cs typeface="Arial" charset="0"/>
              </a:defRPr>
            </a:lvl1pPr>
            <a:lvl2pPr>
              <a:defRPr kumimoji="1" sz="28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2pPr>
            <a:lvl3pPr>
              <a:defRPr kumimoji="1" sz="24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3pPr>
            <a:lvl4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4pPr>
            <a:lvl5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9pPr>
          </a:lstStyle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Some lions do not like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drinking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coffee.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lion.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Q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likes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drinking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coffee.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dirty="0">
                <a:latin typeface="+mn-lt"/>
                <a:ea typeface="宋体" charset="0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Incorrect</a:t>
            </a:r>
            <a:r>
              <a:rPr kumimoji="0" lang="en-US" altLang="zh-CN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endParaRPr kumimoji="0" lang="zh-CN" altLang="en-US" sz="2400" dirty="0">
              <a:latin typeface="+mn-lt"/>
              <a:ea typeface="宋体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696192-079F-4954-8792-663EF38A0562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6" name="Object 2">
            <a:extLst>
              <a:ext uri="{FF2B5EF4-FFF2-40B4-BE49-F238E27FC236}">
                <a16:creationId xmlns:a16="http://schemas.microsoft.com/office/drawing/2014/main" id="{0C227EA6-A1BC-4DFE-B2BE-2D22B2F9901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201486" y="3612148"/>
          <a:ext cx="30972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Equation" r:id="rId4" imgW="21507450" imgH="3514725" progId="Equation.DSMT4">
                  <p:embed/>
                </p:oleObj>
              </mc:Choice>
              <mc:Fallback>
                <p:oleObj name="Equation" r:id="rId4" imgW="21507450" imgH="3514725" progId="Equation.DSMT4">
                  <p:embed/>
                  <p:pic>
                    <p:nvPicPr>
                      <p:cNvPr id="16" name="Object 2">
                        <a:extLst>
                          <a:ext uri="{FF2B5EF4-FFF2-40B4-BE49-F238E27FC236}">
                            <a16:creationId xmlns:a16="http://schemas.microsoft.com/office/drawing/2014/main" id="{0C227EA6-A1BC-4DFE-B2BE-2D22B2F990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486" y="3612148"/>
                        <a:ext cx="30972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C193ECE6-586E-44DE-A597-3C51AA4B943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64961" y="4594811"/>
          <a:ext cx="3152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r:id="rId6" imgW="22821900" imgH="3514725" progId="Equation.DSMT4">
                  <p:embed/>
                </p:oleObj>
              </mc:Choice>
              <mc:Fallback>
                <p:oleObj r:id="rId6" imgW="22821900" imgH="3514725" progId="Equation.DSMT4">
                  <p:embed/>
                  <p:pic>
                    <p:nvPicPr>
                      <p:cNvPr id="17" name="Object 3">
                        <a:extLst>
                          <a:ext uri="{FF2B5EF4-FFF2-40B4-BE49-F238E27FC236}">
                            <a16:creationId xmlns:a16="http://schemas.microsoft.com/office/drawing/2014/main" id="{C193ECE6-586E-44DE-A597-3C51AA4B9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961" y="4594811"/>
                        <a:ext cx="31527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E93D124E-B98E-4C3B-BDE5-2C54ABFA94AA}"/>
              </a:ext>
            </a:extLst>
          </p:cNvPr>
          <p:cNvSpPr/>
          <p:nvPr/>
        </p:nvSpPr>
        <p:spPr>
          <a:xfrm>
            <a:off x="2421772" y="5359400"/>
            <a:ext cx="9019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which is true when there is an animal (not lion), in that case, for such an animal x, P(x) →¬ Q(x) becomes either F→T or F→F, both of which are true, even every lion drinks coffee. </a:t>
            </a:r>
          </a:p>
        </p:txBody>
      </p:sp>
    </p:spTree>
    <p:extLst>
      <p:ext uri="{BB962C8B-B14F-4D97-AF65-F5344CB8AC3E}">
        <p14:creationId xmlns:p14="http://schemas.microsoft.com/office/powerpoint/2010/main" val="16206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AC8BE17C-BF86-463B-9A65-D5AFF719842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13000" y="1203493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sz="2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 3:Proof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¬(∀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𝑌𝐽𝑆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)→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𝐶𝐽𝑌𝑋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P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)¬(¬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𝑌𝐽𝑆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𝐶𝐽𝑌𝑋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,(1)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𝑌𝐽𝑆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𝐶𝐽𝑌𝑋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ES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,(2)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𝑌𝐽𝑆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,(3)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𝐶𝐽𝑌𝑋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,(3)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𝑌𝐽𝑆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)→(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𝐶𝐽𝐾𝑆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𝑀𝐾𝑆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P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𝑌𝐽𝑆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𝐶𝐽𝐾𝑆</m:t>
                    </m:r>
                    <m:d>
                      <m:dPr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𝑀𝐾𝑆</m:t>
                    </m:r>
                    <m:d>
                      <m:dPr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US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,(6)</a:t>
                </a: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𝐶𝐽𝐾𝑆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𝑀𝐾𝑆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,(4),(7)</a:t>
                </a:r>
                <a:endParaRPr lang="zh-CN" altLang="en-US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  <a:p>
                <a:pPr marL="514350" indent="-514350" fontAlgn="base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AutoNum type="arabicParenBoth"/>
                  <a:defRPr/>
                </a:pPr>
                <a:endParaRPr lang="zh-CN" altLang="en-US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  <a:p>
                <a:pPr>
                  <a:buFontTx/>
                  <a:buNone/>
                </a:pPr>
                <a:endParaRPr lang="zh-CN" altLang="en-US" sz="2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AC8BE17C-BF86-463B-9A65-D5AFF7198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1203493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1372" t="-1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9DF0C3A-BEC4-47EB-851D-C6ADB897E5E3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10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7009C3B9-862C-4077-9428-E9F533E24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6404" y="1397351"/>
                <a:ext cx="8506846" cy="51800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32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Continued from the previous page</a:t>
                </a:r>
                <a:endParaRPr lang="zh-CN" altLang="en-US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None/>
                  <a:defRPr/>
                </a:pPr>
                <a:r>
                  <a:rPr lang="en-US" altLang="zh-CN" sz="2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(8)  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𝐶𝐽𝐾𝑆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𝑀𝐾𝑆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6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(9)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600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sz="2600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𝑌𝐽𝑆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)→(</m:t>
                        </m:r>
                        <m: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𝑀𝐾𝑆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⟷</m:t>
                        </m:r>
                        <m: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𝐶𝐽𝑌𝑋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60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P</a:t>
                </a:r>
              </a:p>
              <a:p>
                <a:pPr marL="0" indent="0">
                  <a:buSzPct val="100000"/>
                  <a:buFont typeface="Arial" panose="020B0604020202020204" pitchFamily="34" charset="0"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(10) </a:t>
                </a:r>
                <a14:m>
                  <m:oMath xmlns:m="http://schemas.openxmlformats.org/officeDocument/2006/math">
                    <m:r>
                      <a:rPr lang="zh-CN" altLang="en-US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𝑌𝐽𝑆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600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𝑀𝐾𝑆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⟷</m:t>
                    </m:r>
                    <m:r>
                      <a:rPr lang="zh-CN" altLang="en-US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𝐶𝐽𝑌𝑋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2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US</a:t>
                </a: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,(9)</a:t>
                </a:r>
                <a:endParaRPr lang="zh-CN" altLang="en-US" sz="26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  <a:p>
                <a:pPr marL="0" indent="0">
                  <a:buSzPct val="100000"/>
                  <a:buFont typeface="Arial" panose="020B0604020202020204" pitchFamily="34" charset="0"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(11) </a:t>
                </a:r>
                <a14:m>
                  <m:oMath xmlns:m="http://schemas.openxmlformats.org/officeDocument/2006/math">
                    <m:r>
                      <a:rPr lang="zh-CN" altLang="en-US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𝑀𝐾𝑆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⟷</m:t>
                    </m:r>
                    <m:r>
                      <a:rPr lang="zh-CN" altLang="en-US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𝐶𝐽𝑌𝑋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</a:t>
                </a:r>
                <a:r>
                  <a:rPr lang="en-US" altLang="zh-CN" sz="2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,(4),(10)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(12) </a:t>
                </a:r>
                <a14:m>
                  <m:oMath xmlns:m="http://schemas.openxmlformats.org/officeDocument/2006/math"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𝑀𝐾𝑆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	</a:t>
                </a:r>
                <a:r>
                  <a:rPr lang="en-US" altLang="zh-CN" sz="2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,(5),(11)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(13) </a:t>
                </a:r>
                <a14:m>
                  <m:oMath xmlns:m="http://schemas.openxmlformats.org/officeDocument/2006/math">
                    <m:r>
                      <a:rPr lang="zh-CN" altLang="en-US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𝐶𝐽𝐾𝑆</m:t>
                    </m:r>
                    <m:d>
                      <m:dPr>
                        <m:ctrlPr>
                          <a:rPr lang="zh-CN" altLang="en-US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		</a:t>
                </a:r>
                <a:r>
                  <a:rPr lang="en-US" altLang="zh-CN" sz="2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,(8),(12)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(14) </a:t>
                </a:r>
                <a14:m>
                  <m:oMath xmlns:m="http://schemas.openxmlformats.org/officeDocument/2006/math">
                    <m:r>
                      <a:rPr lang="zh-CN" altLang="en-US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𝑌𝐽𝑆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60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6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𝐶𝐽𝐾𝑆</m:t>
                    </m:r>
                    <m:d>
                      <m:dPr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	</a:t>
                </a:r>
                <a:r>
                  <a:rPr lang="en-US" altLang="zh-CN" sz="2600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,(4),(13)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FontTx/>
                  <a:buNone/>
                  <a:defRPr/>
                </a:pPr>
                <a:r>
                  <a:rPr lang="en-US" altLang="zh-CN" sz="26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(15)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𝑌𝐽𝑆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)∧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𝐶𝐽𝐾𝑆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			</a:t>
                </a:r>
                <a:r>
                  <a:rPr lang="en-US" altLang="zh-CN" i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EG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,(14)</a:t>
                </a:r>
                <a:endParaRPr lang="zh-CN" altLang="en-US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7009C3B9-862C-4077-9428-E9F533E24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04" y="1397351"/>
                <a:ext cx="8506846" cy="5180023"/>
              </a:xfrm>
              <a:prstGeom prst="rect">
                <a:avLst/>
              </a:prstGeom>
              <a:blipFill>
                <a:blip r:embed="rId3"/>
                <a:stretch>
                  <a:fillRect l="-1649" t="-2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8416B7A-AF25-4D9C-A3F0-6BBB626EE0BD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8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F3D76E1E-136C-4399-B9D1-AEAED7300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465" y="1173163"/>
            <a:ext cx="1011396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Example 11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All hummingbirds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蜂鸟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are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richly colored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; no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large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birds live on honey; birds that do not live on honey are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dull in color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色彩单调的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）; therefore, hummingbirds are small.</a:t>
            </a:r>
          </a:p>
        </p:txBody>
      </p:sp>
      <p:sp>
        <p:nvSpPr>
          <p:cNvPr id="15" name="矩形 2">
            <a:extLst>
              <a:ext uri="{FF2B5EF4-FFF2-40B4-BE49-F238E27FC236}">
                <a16:creationId xmlns:a16="http://schemas.microsoft.com/office/drawing/2014/main" id="{575511D0-EB5F-4017-B00D-B865090C1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612" y="2614416"/>
            <a:ext cx="77247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Define the predicate as follows:             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Bef>
                <a:spcPct val="0"/>
              </a:spcBef>
              <a:buFontTx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hummingbird;             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Bef>
                <a:spcPct val="0"/>
              </a:spcBef>
              <a:buFontTx/>
              <a:buNone/>
            </a:pPr>
            <a:r>
              <a:rPr lang="zh-CN" altLang="en-US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Q(x)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             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Bef>
                <a:spcPct val="0"/>
              </a:spcBef>
              <a:buFontTx/>
              <a:buNone/>
            </a:pPr>
            <a:r>
              <a:rPr lang="zh-CN" altLang="en-US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R(x)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bird that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lives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honey;             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spcBef>
                <a:spcPct val="0"/>
              </a:spcBef>
              <a:buFontTx/>
              <a:buNone/>
            </a:pPr>
            <a:r>
              <a:rPr lang="zh-CN" altLang="en-US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S(x)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richly colored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C29B8688-6E9C-4650-872B-DD483714C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352778"/>
              </p:ext>
            </p:extLst>
          </p:nvPr>
        </p:nvGraphicFramePr>
        <p:xfrm>
          <a:off x="3259434" y="5005690"/>
          <a:ext cx="26860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Equation" r:id="rId4" imgW="2158920" imgH="342720" progId="Equation.DSMT4">
                  <p:embed/>
                </p:oleObj>
              </mc:Choice>
              <mc:Fallback>
                <p:oleObj name="Equation" r:id="rId4" imgW="2158920" imgH="342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227C431-BD95-4BBE-8D5C-3872CC6129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434" y="5005690"/>
                        <a:ext cx="26860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DF347219-3424-4A5A-8135-F390BFF33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141688"/>
              </p:ext>
            </p:extLst>
          </p:nvPr>
        </p:nvGraphicFramePr>
        <p:xfrm>
          <a:off x="6635733" y="5005690"/>
          <a:ext cx="276383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Equation" r:id="rId6" imgW="2222280" imgH="342720" progId="Equation.DSMT4">
                  <p:embed/>
                </p:oleObj>
              </mc:Choice>
              <mc:Fallback>
                <p:oleObj name="Equation" r:id="rId6" imgW="2222280" imgH="342720" progId="Equation.DSMT4">
                  <p:embed/>
                  <p:pic>
                    <p:nvPicPr>
                      <p:cNvPr id="9" name="Object 7">
                        <a:extLst>
                          <a:ext uri="{FF2B5EF4-FFF2-40B4-BE49-F238E27FC236}">
                            <a16:creationId xmlns:a16="http://schemas.microsoft.com/office/drawing/2014/main" id="{33D9F88D-586C-4E7B-BD5D-9BF28E0AC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33" y="5005690"/>
                        <a:ext cx="276383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>
            <a:extLst>
              <a:ext uri="{FF2B5EF4-FFF2-40B4-BE49-F238E27FC236}">
                <a16:creationId xmlns:a16="http://schemas.microsoft.com/office/drawing/2014/main" id="{25947C50-3DDE-40E3-A448-2AD9D24C1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096722"/>
              </p:ext>
            </p:extLst>
          </p:nvPr>
        </p:nvGraphicFramePr>
        <p:xfrm>
          <a:off x="6588123" y="5789329"/>
          <a:ext cx="345916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0" name="Equation" r:id="rId8" imgW="2781000" imgH="342720" progId="Equation.DSMT4">
                  <p:embed/>
                </p:oleObj>
              </mc:Choice>
              <mc:Fallback>
                <p:oleObj name="Equation" r:id="rId8" imgW="2781000" imgH="342720" progId="Equation.DSMT4">
                  <p:embed/>
                  <p:pic>
                    <p:nvPicPr>
                      <p:cNvPr id="10" name="Object 7">
                        <a:extLst>
                          <a:ext uri="{FF2B5EF4-FFF2-40B4-BE49-F238E27FC236}">
                            <a16:creationId xmlns:a16="http://schemas.microsoft.com/office/drawing/2014/main" id="{E60BA7C0-4DFE-4C8D-816C-60F5676621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3" y="5789329"/>
                        <a:ext cx="3459163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31C0CCDC-C77F-4F7D-9407-8F13E44C9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051590"/>
              </p:ext>
            </p:extLst>
          </p:nvPr>
        </p:nvGraphicFramePr>
        <p:xfrm>
          <a:off x="3222624" y="5771907"/>
          <a:ext cx="32051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1" name="Equation" r:id="rId10" imgW="2577960" imgH="342720" progId="Equation.DSMT4">
                  <p:embed/>
                </p:oleObj>
              </mc:Choice>
              <mc:Fallback>
                <p:oleObj name="Equation" r:id="rId10" imgW="2577960" imgH="34272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FD2E218C-6445-450F-89BA-EA457CD3F9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4" y="5771907"/>
                        <a:ext cx="32051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2EDF0024-8D7C-419D-9A89-10F23761817A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37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C0FA65-EF61-425B-912E-992624B6F0A7}"/>
              </a:ext>
            </a:extLst>
          </p:cNvPr>
          <p:cNvSpPr/>
          <p:nvPr/>
        </p:nvSpPr>
        <p:spPr>
          <a:xfrm>
            <a:off x="2133600" y="1647372"/>
            <a:ext cx="9682843" cy="5055936"/>
          </a:xfrm>
          <a:prstGeom prst="roundRect">
            <a:avLst>
              <a:gd name="adj" fmla="val 1003"/>
            </a:avLst>
          </a:prstGeom>
          <a:solidFill>
            <a:srgbClr val="C1E9C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3E1BB6-0010-4C43-A1A3-8AC37E9E1B7C}"/>
              </a:ext>
            </a:extLst>
          </p:cNvPr>
          <p:cNvSpPr txBox="1"/>
          <p:nvPr/>
        </p:nvSpPr>
        <p:spPr>
          <a:xfrm>
            <a:off x="2247998" y="1950054"/>
            <a:ext cx="9633864" cy="505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(1) (∀x)(P(x) → S(x))			P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(2) P(x) → S(x)					US, (1)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(3) </a:t>
            </a:r>
            <a:r>
              <a:rPr lang="pt-BR" altLang="zh-CN" sz="2000" dirty="0">
                <a:ea typeface="微软雅黑" panose="020B0503020204020204" pitchFamily="34" charset="-122"/>
              </a:rPr>
              <a:t>(∀x)(¬R(x) → ¬S(x))</a:t>
            </a:r>
            <a:r>
              <a:rPr lang="en-US" altLang="zh-CN" sz="2000" dirty="0">
                <a:ea typeface="微软雅黑" panose="020B0503020204020204" pitchFamily="34" charset="-122"/>
              </a:rPr>
              <a:t>			P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(4) ¬R(x) → ¬S(x)				US, (3)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(5) </a:t>
            </a:r>
            <a:r>
              <a:rPr lang="en-US" altLang="zh-CN" sz="2000" dirty="0">
                <a:solidFill>
                  <a:schemeClr val="tx1"/>
                </a:solidFill>
              </a:rPr>
              <a:t>S(x)</a:t>
            </a:r>
            <a:r>
              <a:rPr lang="en-US" altLang="zh-CN" sz="2000" dirty="0"/>
              <a:t> → R(x)		</a:t>
            </a:r>
            <a:r>
              <a:rPr lang="en-US" altLang="zh-CN" sz="2000" dirty="0">
                <a:solidFill>
                  <a:schemeClr val="tx1"/>
                </a:solidFill>
              </a:rPr>
              <a:t> 			T, (4)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(6) </a:t>
            </a:r>
            <a:r>
              <a:rPr lang="fr-FR" altLang="zh-CN" sz="2000" dirty="0"/>
              <a:t>¬(∃x)(Q(x) ∧R(x))</a:t>
            </a:r>
            <a:r>
              <a:rPr lang="en-US" altLang="zh-CN" sz="2000" dirty="0"/>
              <a:t>			P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(7) </a:t>
            </a:r>
            <a:r>
              <a:rPr lang="pt-BR" altLang="zh-CN" sz="2000" dirty="0">
                <a:ea typeface="微软雅黑" panose="020B0503020204020204" pitchFamily="34" charset="-122"/>
              </a:rPr>
              <a:t>(∀x)</a:t>
            </a:r>
            <a:r>
              <a:rPr lang="fr-FR" altLang="zh-CN" sz="2000" dirty="0"/>
              <a:t>(¬Q(x)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∨</a:t>
            </a:r>
            <a:r>
              <a:rPr lang="en-US" altLang="zh-CN" sz="2000" dirty="0">
                <a:ea typeface="微软雅黑" panose="020B0503020204020204" pitchFamily="34" charset="-122"/>
              </a:rPr>
              <a:t> </a:t>
            </a:r>
            <a:r>
              <a:rPr lang="fr-FR" altLang="zh-CN" sz="2000" dirty="0"/>
              <a:t>¬R(x))</a:t>
            </a:r>
            <a:r>
              <a:rPr lang="en-US" altLang="zh-CN" sz="2000" dirty="0">
                <a:ea typeface="微软雅黑" panose="020B0503020204020204" pitchFamily="34" charset="-122"/>
              </a:rPr>
              <a:t>			T, (6)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(8) ¬Q(x) ∨ ¬R(x)				US, (7)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(9) R(x) → ¬Q(x) 				T, (8)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(10) P(x) → R(x)				T, (2), (5)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(11) P(x) → ¬Q(x)				T, (9), (10)</a:t>
            </a:r>
          </a:p>
          <a:p>
            <a:pPr>
              <a:lnSpc>
                <a:spcPts val="3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(12) (∀x)(P(x) → ¬Q(x)) 			UG, (11)</a:t>
            </a:r>
          </a:p>
          <a:p>
            <a:pPr>
              <a:lnSpc>
                <a:spcPts val="3000"/>
              </a:lnSpc>
            </a:pPr>
            <a:endParaRPr lang="en-US" altLang="zh-CN" sz="2000" dirty="0">
              <a:ea typeface="微软雅黑" panose="020B0503020204020204" pitchFamily="34" charset="-122"/>
            </a:endParaRPr>
          </a:p>
        </p:txBody>
      </p:sp>
      <p:sp>
        <p:nvSpPr>
          <p:cNvPr id="17" name="矩形: 圆顶角 16">
            <a:extLst>
              <a:ext uri="{FF2B5EF4-FFF2-40B4-BE49-F238E27FC236}">
                <a16:creationId xmlns:a16="http://schemas.microsoft.com/office/drawing/2014/main" id="{C476FA86-DD19-43A0-9C01-FDD72D4D67BF}"/>
              </a:ext>
            </a:extLst>
          </p:cNvPr>
          <p:cNvSpPr/>
          <p:nvPr/>
        </p:nvSpPr>
        <p:spPr>
          <a:xfrm>
            <a:off x="2133594" y="1524900"/>
            <a:ext cx="9682849" cy="429983"/>
          </a:xfrm>
          <a:prstGeom prst="round2SameRect">
            <a:avLst/>
          </a:prstGeom>
          <a:solidFill>
            <a:srgbClr val="52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Proof: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Predicate logic to solve real problems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51EF01-825C-4B63-83B8-92B8BDE508FD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解决实际问题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6A5B45-E4DE-4574-89FC-36AF1DC9B97F}"/>
              </a:ext>
            </a:extLst>
          </p:cNvPr>
          <p:cNvSpPr/>
          <p:nvPr/>
        </p:nvSpPr>
        <p:spPr>
          <a:xfrm>
            <a:off x="2133594" y="1054650"/>
            <a:ext cx="9524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(∀x)(P(x) → S(x)),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¬(∃x)(Q(x) ∧R(x))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(∀x)(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¬</a:t>
            </a:r>
            <a:r>
              <a:rPr lang="en-US" altLang="zh-CN" sz="2000" b="1" dirty="0">
                <a:solidFill>
                  <a:srgbClr val="FF0000"/>
                </a:solidFill>
              </a:rPr>
              <a:t>R(x) →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¬S</a:t>
            </a:r>
            <a:r>
              <a:rPr lang="en-US" altLang="zh-CN" sz="2000" b="1" dirty="0">
                <a:solidFill>
                  <a:srgbClr val="FF0000"/>
                </a:solidFill>
              </a:rPr>
              <a:t>(x))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⇒ </a:t>
            </a:r>
            <a:r>
              <a:rPr lang="en-US" altLang="zh-CN" sz="2000" b="1" dirty="0">
                <a:solidFill>
                  <a:srgbClr val="FF0000"/>
                </a:solidFill>
              </a:rPr>
              <a:t>(∀x)(P(x) →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 ¬Q</a:t>
            </a:r>
            <a:r>
              <a:rPr lang="en-US" altLang="zh-CN" sz="2000" b="1" dirty="0">
                <a:solidFill>
                  <a:srgbClr val="FF0000"/>
                </a:solidFill>
              </a:rPr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20006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Practice in the classroom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fld id="{297B5860-9389-40BC-8CED-DD2AAB23A1E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2342D164-867B-4B07-A482-DB8DCF430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840" y="2015490"/>
            <a:ext cx="990758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Exercise: </a:t>
            </a:r>
            <a:r>
              <a:rPr lang="en-US" altLang="zh-CN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Express</a:t>
            </a:r>
            <a:r>
              <a:rPr lang="zh-CN" altLang="en-US" b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the following propositions and use inference rules to argue the conclusions.</a:t>
            </a:r>
            <a:endParaRPr lang="en-US" altLang="zh-CN" b="1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zh-CN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All cattle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have horns, some animals are cattle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, so some animals have horns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7C403A-4721-4100-BA4D-5E1F323132D2}"/>
              </a:ext>
            </a:extLst>
          </p:cNvPr>
          <p:cNvSpPr txBox="1"/>
          <p:nvPr/>
        </p:nvSpPr>
        <p:spPr>
          <a:xfrm>
            <a:off x="2237112" y="2009329"/>
            <a:ext cx="9682839" cy="3820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微软雅黑" panose="020B0503020204020204" pitchFamily="34" charset="-122"/>
              </a:rPr>
              <a:t>Rules of Inference for Predicate Logic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UG------- Universal Generalization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EG------- Existential Generalization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US------- Universal Specialization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ES------- Existential Specialization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ea typeface="微软雅黑" panose="020B0503020204020204" pitchFamily="34" charset="-122"/>
              </a:rPr>
              <a:t>Predicate logic to solve real problems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Tips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7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Homework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A3AB6D36-4B6A-42BC-856A-B50C95AB5523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397000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ea typeface="宋体" panose="02010600030101010101" pitchFamily="2" charset="-122"/>
              </a:rPr>
              <a:t>P48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3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4 (2, 4) </a:t>
            </a:r>
            <a:endParaRPr lang="zh-CN" altLang="en-US" b="1" dirty="0">
              <a:ea typeface="宋体" panose="02010600030101010101" pitchFamily="2" charset="-122"/>
            </a:endParaRP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5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6 (2, 4)</a:t>
            </a:r>
            <a:endParaRPr lang="zh-CN" altLang="en-US" b="1" dirty="0">
              <a:ea typeface="宋体" panose="02010600030101010101" pitchFamily="2" charset="-122"/>
            </a:endParaRP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8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9 (1)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7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Up Next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1"/>
            <a:ext cx="9639300" cy="4464362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7C403A-4721-4100-BA4D-5E1F323132D2}"/>
              </a:ext>
            </a:extLst>
          </p:cNvPr>
          <p:cNvSpPr txBox="1"/>
          <p:nvPr/>
        </p:nvSpPr>
        <p:spPr>
          <a:xfrm>
            <a:off x="2237112" y="2009329"/>
            <a:ext cx="9682839" cy="2217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Inference for Predicate Logic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32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Rules of Inference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32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Next Lecture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96A6E489-9875-43B5-9F99-B3B9194E6DF5}"/>
              </a:ext>
            </a:extLst>
          </p:cNvPr>
          <p:cNvSpPr txBox="1">
            <a:spLocks noChangeArrowheads="1"/>
          </p:cNvSpPr>
          <p:nvPr/>
        </p:nvSpPr>
        <p:spPr>
          <a:xfrm>
            <a:off x="1964871" y="1089724"/>
            <a:ext cx="9711870" cy="5222875"/>
          </a:xfrm>
          <a:prstGeom prst="rect">
            <a:avLst/>
          </a:prstGeom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Franklin Gothic Demi" charset="0"/>
                <a:ea typeface="宋体" charset="0"/>
                <a:cs typeface="Arial" charset="0"/>
              </a:defRPr>
            </a:lvl1pPr>
            <a:lvl2pPr>
              <a:defRPr kumimoji="1" sz="28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2pPr>
            <a:lvl3pPr>
              <a:defRPr kumimoji="1" sz="24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3pPr>
            <a:lvl4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4pPr>
            <a:lvl5pPr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Franklin Gothic Demi" charset="0"/>
                <a:ea typeface="Arial" charset="0"/>
                <a:cs typeface="Arial" charset="0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No matter black cat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or white cat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,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the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ones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who</a:t>
            </a:r>
            <a:r>
              <a:rPr kumimoji="0" lang="zh-CN" altLang="en-US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catc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h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mice 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are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 good cat</a:t>
            </a:r>
            <a:r>
              <a:rPr kumimoji="0" lang="en-US" alt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</a:t>
            </a: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u="sng" dirty="0">
              <a:effectLst>
                <a:outerShdw blurRad="38100" dist="38100" dir="2700000" algn="tl">
                  <a:srgbClr val="DDDDDD"/>
                </a:outerShdw>
              </a:effectLst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black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Q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white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R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who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catches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mice.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G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good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cat.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dirty="0">
                <a:latin typeface="+mn-lt"/>
                <a:ea typeface="宋体" charset="0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kumimoji="0" lang="zh-CN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cs typeface="Times New Roman" panose="02020603050405020304" pitchFamily="18" charset="0"/>
              </a:rPr>
              <a:t>Some people are allergic to certain foods. </a:t>
            </a:r>
            <a:endParaRPr kumimoji="0" lang="zh-CN" altLang="en-US" u="sng" dirty="0">
              <a:effectLst>
                <a:outerShdw blurRad="38100" dist="38100" dir="2700000" algn="tl">
                  <a:srgbClr val="DDDDDD"/>
                </a:outerShdw>
              </a:effectLst>
              <a:latin typeface="+mn-lt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people.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B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food.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C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x,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y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x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is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allergic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to</a:t>
            </a:r>
            <a:r>
              <a:rPr kumimoji="0" lang="zh-CN" altLang="en-US" i="1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charset="0"/>
                <a:cs typeface="Times New Roman" panose="02020603050405020304" pitchFamily="18" charset="0"/>
              </a:rPr>
              <a:t>y.</a:t>
            </a:r>
            <a:endParaRPr kumimoji="0" lang="zh-CN" altLang="en-US" dirty="0">
              <a:latin typeface="+mn-lt"/>
              <a:ea typeface="宋体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kumimoji="0" lang="zh-CN" dirty="0">
                <a:latin typeface="+mn-lt"/>
                <a:ea typeface="宋体" charset="0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charset="0"/>
                <a:cs typeface="Times New Roman" panose="02020603050405020304" pitchFamily="18" charset="0"/>
              </a:rPr>
              <a:t>:</a:t>
            </a:r>
            <a:r>
              <a:rPr kumimoji="0" lang="zh-CN" altLang="en-US" dirty="0">
                <a:latin typeface="+mn-lt"/>
                <a:ea typeface="宋体" charset="0"/>
                <a:cs typeface="Times New Roman" panose="02020603050405020304" pitchFamily="18" charset="0"/>
              </a:rPr>
              <a:t> </a:t>
            </a:r>
            <a:endParaRPr kumimoji="0" lang="zh-CN" altLang="en-US" sz="2400" dirty="0">
              <a:latin typeface="+mn-lt"/>
              <a:ea typeface="宋体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0131BB-55A4-4BEE-B9B6-E93FBDB3DA6A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E9E1A98C-422C-4E69-8B85-D21ABA7D219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50522" y="3904586"/>
          <a:ext cx="50403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r:id="rId4" imgW="37957125" imgH="3514725" progId="Equation.DSMT4">
                  <p:embed/>
                </p:oleObj>
              </mc:Choice>
              <mc:Fallback>
                <p:oleObj r:id="rId4" imgW="37957125" imgH="3514725" progId="Equation.DSMT4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E9E1A98C-422C-4E69-8B85-D21ABA7D21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522" y="3904586"/>
                        <a:ext cx="50403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CA140F46-FB20-422F-B162-4A33D29D50B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94985" y="6289011"/>
          <a:ext cx="4751387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r:id="rId6" imgW="34013775" imgH="3514725" progId="Equation.DSMT4">
                  <p:embed/>
                </p:oleObj>
              </mc:Choice>
              <mc:Fallback>
                <p:oleObj r:id="rId6" imgW="34013775" imgH="3514725" progId="Equation.DSMT4">
                  <p:embed/>
                  <p:pic>
                    <p:nvPicPr>
                      <p:cNvPr id="15" name="Object 3">
                        <a:extLst>
                          <a:ext uri="{FF2B5EF4-FFF2-40B4-BE49-F238E27FC236}">
                            <a16:creationId xmlns:a16="http://schemas.microsoft.com/office/drawing/2014/main" id="{CA140F46-FB20-422F-B162-4A33D29D50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985" y="6289011"/>
                        <a:ext cx="4751387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9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CD4F4830-6EB5-4F51-9C36-DACA24FD8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68326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en-US" altLang="zh-CN" sz="1400" b="1">
              <a:solidFill>
                <a:srgbClr val="003366"/>
              </a:solidFill>
              <a:latin typeface="Eras Bold ITC" panose="020B0907030504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39568E5-89FA-4CC0-A08E-E00DBDC79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55713"/>
            <a:ext cx="82296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All persons are not as tall as the other. 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 is a person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 is as tall as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y.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 err="1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i="1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x is not same as y.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CN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0" lang="en-US" altLang="zh-CN" dirty="0">
                <a:latin typeface="+mn-lt"/>
                <a:cs typeface="Times New Roman" panose="02020603050405020304" pitchFamily="18" charset="0"/>
              </a:rPr>
              <a:t>It is not true that everyone is as tall as others.</a:t>
            </a:r>
            <a:endParaRPr kumimoji="0" lang="zh-CN" altLang="en-US" dirty="0">
              <a:latin typeface="+mn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zh-CN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Symbolized</a:t>
            </a: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kumimoji="0" lang="zh-CN" altLang="en-US" dirty="0"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zh-CN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kumimoji="0" lang="zh-CN" altLang="en-US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7F71C6AA-0FC1-4040-8CE5-84AE4AFAF79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29200" y="3429000"/>
          <a:ext cx="57245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4" imgW="49587150" imgH="3514725" progId="Equation.DSMT4">
                  <p:embed/>
                </p:oleObj>
              </mc:Choice>
              <mc:Fallback>
                <p:oleObj name="Equation" r:id="rId4" imgW="49587150" imgH="3514725" progId="Equation.DSMT4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7F71C6AA-0FC1-4040-8CE5-84AE4AFAF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429000"/>
                        <a:ext cx="57245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3B32AF97-AE42-435E-B6DE-ADF9F1A58DA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11775" y="4957129"/>
          <a:ext cx="46799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r:id="rId6" imgW="36204525" imgH="3514725" progId="Equation.DSMT4">
                  <p:embed/>
                </p:oleObj>
              </mc:Choice>
              <mc:Fallback>
                <p:oleObj r:id="rId6" imgW="36204525" imgH="3514725" progId="Equation.DSMT4">
                  <p:embed/>
                  <p:pic>
                    <p:nvPicPr>
                      <p:cNvPr id="16" name="Object 3">
                        <a:extLst>
                          <a:ext uri="{FF2B5EF4-FFF2-40B4-BE49-F238E27FC236}">
                            <a16:creationId xmlns:a16="http://schemas.microsoft.com/office/drawing/2014/main" id="{3B32AF97-AE42-435E-B6DE-ADF9F1A58D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775" y="4957129"/>
                        <a:ext cx="46799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>
            <a:extLst>
              <a:ext uri="{FF2B5EF4-FFF2-40B4-BE49-F238E27FC236}">
                <a16:creationId xmlns:a16="http://schemas.microsoft.com/office/drawing/2014/main" id="{46AAE12F-8BD2-4439-BFDD-F47C3257A4A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11775" y="5532436"/>
          <a:ext cx="43910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r:id="rId8" imgW="32470725" imgH="3514725" progId="Equation.DSMT4">
                  <p:embed/>
                </p:oleObj>
              </mc:Choice>
              <mc:Fallback>
                <p:oleObj r:id="rId8" imgW="32470725" imgH="3514725" progId="Equation.DSMT4">
                  <p:embed/>
                  <p:pic>
                    <p:nvPicPr>
                      <p:cNvPr id="17" name="Object 4">
                        <a:extLst>
                          <a:ext uri="{FF2B5EF4-FFF2-40B4-BE49-F238E27FC236}">
                            <a16:creationId xmlns:a16="http://schemas.microsoft.com/office/drawing/2014/main" id="{46AAE12F-8BD2-4439-BFDD-F47C3257A4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775" y="5532436"/>
                        <a:ext cx="43910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A5895060-A153-42B7-98FD-B2941D838F4F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23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Translation of predicate formula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Text Box 2">
            <a:extLst>
              <a:ext uri="{FF2B5EF4-FFF2-40B4-BE49-F238E27FC236}">
                <a16:creationId xmlns:a16="http://schemas.microsoft.com/office/drawing/2014/main" id="{CD4F4830-6EB5-4F51-9C36-DACA24FD8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68326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en-US" altLang="zh-CN" sz="1400" b="1">
              <a:solidFill>
                <a:srgbClr val="003366"/>
              </a:solidFill>
              <a:latin typeface="Eras Bold ITC" panose="020B0907030504020204" pitchFamily="34" charset="0"/>
            </a:endParaRPr>
          </a:p>
        </p:txBody>
      </p:sp>
      <p:sp>
        <p:nvSpPr>
          <p:cNvPr id="18" name="灯片编号占位符 1">
            <a:extLst>
              <a:ext uri="{FF2B5EF4-FFF2-40B4-BE49-F238E27FC236}">
                <a16:creationId xmlns:a16="http://schemas.microsoft.com/office/drawing/2014/main" id="{B49659DC-ABDD-42E0-916E-4156B38A99F4}"/>
              </a:ext>
            </a:extLst>
          </p:cNvPr>
          <p:cNvSpPr txBox="1">
            <a:spLocks/>
          </p:cNvSpPr>
          <p:nvPr/>
        </p:nvSpPr>
        <p:spPr>
          <a:xfrm>
            <a:off x="8763000" y="68326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spcBef>
                <a:spcPct val="20000"/>
              </a:spcBef>
              <a:buChar char="•"/>
              <a:defRPr kumimoji="1" sz="3200" kern="1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har char="–"/>
              <a:defRPr kumimoji="1" sz="28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har char="•"/>
              <a:defRPr kumimoji="1" sz="24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har char="–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4572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EFA5D1-D105-412A-9C8B-0A255B0DD5A8}" type="slidenum">
              <a:rPr kumimoji="0" lang="zh-CN" altLang="en-US" sz="1400" smtClean="0">
                <a:solidFill>
                  <a:srgbClr val="003366"/>
                </a:solidFill>
                <a:latin typeface="Eras Bold ITC" panose="020B0907030504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r>
              <a:rPr kumimoji="0" lang="en-US" altLang="zh-CN" sz="1400">
                <a:solidFill>
                  <a:srgbClr val="003366"/>
                </a:solidFill>
                <a:latin typeface="Eras Bold ITC" panose="020B0907030504020204" pitchFamily="34" charset="0"/>
              </a:rPr>
              <a:t>/30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11BE7203-BA3F-4449-A8CB-9AAB47541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158" y="1119188"/>
            <a:ext cx="10779741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zh-CN" sz="2800" b="1" dirty="0">
                <a:latin typeface="+mn-lt"/>
                <a:cs typeface="Times New Roman" panose="02020603050405020304" pitchFamily="18" charset="0"/>
              </a:rPr>
              <a:t>Symbolized</a:t>
            </a:r>
            <a:r>
              <a:rPr kumimoji="0" lang="en-US" altLang="zh-CN" sz="2800" b="1" dirty="0">
                <a:latin typeface="+mn-lt"/>
                <a:cs typeface="Times New Roman" panose="02020603050405020304" pitchFamily="18" charset="0"/>
              </a:rPr>
              <a:t>: </a:t>
            </a:r>
            <a:r>
              <a:rPr kumimoji="0" lang="en-US" altLang="zh-CN" sz="30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There is no hero </a:t>
            </a:r>
            <a:r>
              <a:rPr kumimoji="0" lang="en-US" altLang="zh-CN" sz="3000" b="1" dirty="0">
                <a:latin typeface="+mn-lt"/>
                <a:cs typeface="Times New Roman" panose="02020603050405020304" pitchFamily="18" charset="0"/>
              </a:rPr>
              <a:t>who only loves </a:t>
            </a:r>
            <a:r>
              <a:rPr kumimoji="0" lang="en-US" altLang="zh-CN" sz="3000" b="1" dirty="0">
                <a:latin typeface="+mn-lt"/>
              </a:rPr>
              <a:t>Rivers and Mountains </a:t>
            </a:r>
            <a:r>
              <a:rPr kumimoji="0" lang="en-US" altLang="zh-CN" sz="3000" b="1" dirty="0">
                <a:latin typeface="+mn-lt"/>
                <a:cs typeface="Times New Roman" panose="02020603050405020304" pitchFamily="18" charset="0"/>
              </a:rPr>
              <a:t>but </a:t>
            </a:r>
            <a:r>
              <a:rPr kumimoji="0" lang="en-US" altLang="zh-CN" sz="3000" b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does not love beauties</a:t>
            </a:r>
            <a:r>
              <a:rPr kumimoji="0" lang="en-US" altLang="zh-CN" sz="3000" b="1" dirty="0">
                <a:latin typeface="+mn-lt"/>
                <a:cs typeface="Times New Roman" panose="02020603050405020304" pitchFamily="18" charset="0"/>
              </a:rPr>
              <a:t>.</a:t>
            </a:r>
            <a:endParaRPr kumimoji="0" lang="zh-CN" altLang="en-US" sz="30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B6984A0-648C-4894-8D0D-794E3250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8" y="2135188"/>
            <a:ext cx="6624637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Hero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is a Hero.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Love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(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x, y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)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x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loves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y.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zh-CN" sz="2800" dirty="0">
                <a:latin typeface="+mn-lt"/>
                <a:cs typeface="Times New Roman" panose="02020603050405020304" pitchFamily="18" charset="0"/>
              </a:rPr>
              <a:t>Symbolized 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A9BC63EA-6417-4A64-8682-28D4A3EBA2E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02996" y="4162236"/>
          <a:ext cx="86899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4" imgW="74171175" imgH="3514725" progId="Equation.DSMT4">
                  <p:embed/>
                </p:oleObj>
              </mc:Choice>
              <mc:Fallback>
                <p:oleObj name="Equation" r:id="rId4" imgW="74171175" imgH="3514725" progId="Equation.DSMT4">
                  <p:embed/>
                  <p:pic>
                    <p:nvPicPr>
                      <p:cNvPr id="21" name="Object 2">
                        <a:extLst>
                          <a:ext uri="{FF2B5EF4-FFF2-40B4-BE49-F238E27FC236}">
                            <a16:creationId xmlns:a16="http://schemas.microsoft.com/office/drawing/2014/main" id="{A9BC63EA-6417-4A64-8682-28D4A3EBA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2996" y="4162236"/>
                        <a:ext cx="86899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8">
            <a:extLst>
              <a:ext uri="{FF2B5EF4-FFF2-40B4-BE49-F238E27FC236}">
                <a16:creationId xmlns:a16="http://schemas.microsoft.com/office/drawing/2014/main" id="{2BC7BEEC-80F0-4965-B284-E42CBBEDE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276" y="4800603"/>
            <a:ext cx="865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OR</a:t>
            </a:r>
            <a:endParaRPr kumimoji="0" lang="zh-CN" altLang="en-US" sz="2800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1C3533DF-D658-4D21-A28B-6C694BB9514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02996" y="5543747"/>
          <a:ext cx="9039679" cy="42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6" imgW="76142850" imgH="3514725" progId="Equation.DSMT4">
                  <p:embed/>
                </p:oleObj>
              </mc:Choice>
              <mc:Fallback>
                <p:oleObj name="Equation" r:id="rId6" imgW="76142850" imgH="3514725" progId="Equation.DSMT4">
                  <p:embed/>
                  <p:pic>
                    <p:nvPicPr>
                      <p:cNvPr id="23" name="Object 3">
                        <a:extLst>
                          <a:ext uri="{FF2B5EF4-FFF2-40B4-BE49-F238E27FC236}">
                            <a16:creationId xmlns:a16="http://schemas.microsoft.com/office/drawing/2014/main" id="{1C3533DF-D658-4D21-A28B-6C694BB951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2996" y="5543747"/>
                        <a:ext cx="9039679" cy="420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8F3E88D6-C8EE-43D9-B3B5-9635BCA4FB06}"/>
              </a:ext>
            </a:extLst>
          </p:cNvPr>
          <p:cNvSpPr/>
          <p:nvPr/>
        </p:nvSpPr>
        <p:spPr>
          <a:xfrm>
            <a:off x="11296" y="1203326"/>
            <a:ext cx="1696721" cy="5385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基本概念和表示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个体、谓词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合式谓词公式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自由变元和约束变元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谓词逻辑的解释与翻译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谓词公式的解释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u="sng" dirty="0">
                <a:solidFill>
                  <a:schemeClr val="bg1"/>
                </a:solidFill>
                <a:cs typeface="+mn-ea"/>
                <a:sym typeface="+mn-lt"/>
              </a:rPr>
              <a:t>谓词公式的翻译</a:t>
            </a:r>
            <a:endParaRPr lang="en-US" altLang="zh-CN" sz="1600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00"/>
                </a:solidFill>
                <a:cs typeface="+mn-ea"/>
                <a:sym typeface="+mn-lt"/>
              </a:rPr>
              <a:t>等价式与蕴涵式</a:t>
            </a:r>
            <a:endParaRPr lang="en-US" altLang="zh-CN" sz="1600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德摩根律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量词辖域扩张及收缩律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量词分配律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等价式与蕴含式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21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2 Predicate logic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2.4 Inference for Predicate Logic</a:t>
            </a:r>
          </a:p>
        </p:txBody>
      </p:sp>
    </p:spTree>
    <p:extLst>
      <p:ext uri="{BB962C8B-B14F-4D97-AF65-F5344CB8AC3E}">
        <p14:creationId xmlns:p14="http://schemas.microsoft.com/office/powerpoint/2010/main" val="3419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Inference for Predicate Logic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9907900E-B974-45DC-BF00-A8514DE916E5}"/>
              </a:ext>
            </a:extLst>
          </p:cNvPr>
          <p:cNvSpPr txBox="1">
            <a:spLocks/>
          </p:cNvSpPr>
          <p:nvPr/>
        </p:nvSpPr>
        <p:spPr>
          <a:xfrm>
            <a:off x="2349874" y="1320337"/>
            <a:ext cx="9520996" cy="4841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Assume </a:t>
            </a:r>
            <a:r>
              <a:rPr lang="en-US" altLang="zh-CN" sz="3200" i="1" dirty="0"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,…, </a:t>
            </a:r>
            <a:r>
              <a:rPr lang="en-US" altLang="zh-CN" sz="3200" i="1" dirty="0"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m 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3200" i="1" dirty="0"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32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are </a:t>
            </a:r>
            <a:r>
              <a:rPr lang="zh-CN" altLang="zh-CN" sz="3200" dirty="0">
                <a:cs typeface="Times New Roman" panose="02020603050405020304" pitchFamily="18" charset="0"/>
              </a:rPr>
              <a:t>predicate 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formulas. If</a:t>
            </a:r>
            <a:r>
              <a:rPr lang="zh-CN" altLang="en-US" sz="32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 …  </a:t>
            </a:r>
            <a:r>
              <a:rPr lang="en-US" altLang="zh-CN" sz="32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m </a:t>
            </a:r>
            <a:r>
              <a:rPr lang="en-US" altLang="zh-CN" sz="32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32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</a:t>
            </a:r>
            <a:r>
              <a:rPr lang="en-US" altLang="zh-CN" sz="32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3200" dirty="0"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3200" i="1" dirty="0"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,…, </a:t>
            </a:r>
            <a:r>
              <a:rPr lang="en-US" altLang="zh-CN" sz="3200" i="1" dirty="0"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m </a:t>
            </a:r>
            <a:r>
              <a:rPr lang="zh-CN" altLang="en-US" sz="32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are collectively implicate </a:t>
            </a:r>
            <a:r>
              <a:rPr lang="en-US" altLang="zh-CN" sz="3200" i="1" dirty="0">
                <a:cs typeface="Times New Roman" panose="02020603050405020304" pitchFamily="18" charset="0"/>
                <a:sym typeface="Symbol" panose="05050102010706020507" pitchFamily="18" charset="2"/>
              </a:rPr>
              <a:t>C,</a:t>
            </a:r>
            <a:r>
              <a:rPr lang="zh-CN" altLang="en-US" sz="32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dirty="0">
                <a:cs typeface="Times New Roman" panose="02020603050405020304" pitchFamily="18" charset="0"/>
                <a:sym typeface="Symbol" panose="05050102010706020507" pitchFamily="18" charset="2"/>
              </a:rPr>
              <a:t>namely </a:t>
            </a:r>
            <a:r>
              <a:rPr lang="en-US" altLang="zh-CN" sz="32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,…, </a:t>
            </a:r>
            <a:r>
              <a:rPr lang="en-US" altLang="zh-CN" sz="32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3200" baseline="-250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m </a:t>
            </a:r>
            <a:r>
              <a:rPr lang="en-US" altLang="zh-CN" sz="32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2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endParaRPr lang="en-US" altLang="zh-CN" sz="3200" dirty="0">
              <a:cs typeface="Times New Roman" panose="02020603050405020304" pitchFamily="18" charset="0"/>
            </a:endParaRPr>
          </a:p>
          <a:p>
            <a:pPr marL="360000" indent="-360000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4D751A-C48C-4B8A-B565-EB06BA910F03}"/>
              </a:ext>
            </a:extLst>
          </p:cNvPr>
          <p:cNvSpPr/>
          <p:nvPr/>
        </p:nvSpPr>
        <p:spPr>
          <a:xfrm>
            <a:off x="0" y="1037509"/>
            <a:ext cx="1689098" cy="57125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推理规则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约束变元的改名规则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自由变元的代入规则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命题变元的代换规则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取代规则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5.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关于量词的增加和删除规则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US ES EG UG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推理实例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反证法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解决实际问题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30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6644</TotalTime>
  <Words>4757</Words>
  <Application>Microsoft Office PowerPoint</Application>
  <PresentationFormat>宽屏</PresentationFormat>
  <Paragraphs>953</Paragraphs>
  <Slides>48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Arial Unicode MS</vt:lpstr>
      <vt:lpstr>等线</vt:lpstr>
      <vt:lpstr>汉仪跳跳体简</vt:lpstr>
      <vt:lpstr>华文楷体</vt:lpstr>
      <vt:lpstr>宋体</vt:lpstr>
      <vt:lpstr>微软雅黑</vt:lpstr>
      <vt:lpstr>Arial</vt:lpstr>
      <vt:lpstr>Calibri</vt:lpstr>
      <vt:lpstr>Cambria Math</vt:lpstr>
      <vt:lpstr>Eras Bold ITC</vt:lpstr>
      <vt:lpstr>Franklin Gothic Demi</vt:lpstr>
      <vt:lpstr>Symbol</vt:lpstr>
      <vt:lpstr>Times New Roman</vt:lpstr>
      <vt:lpstr>Wingdings</vt:lpstr>
      <vt:lpstr>第一PPT，www.1ppt.com</vt:lpstr>
      <vt:lpstr>MathType 7.0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340</cp:revision>
  <dcterms:created xsi:type="dcterms:W3CDTF">2017-08-18T03:02:00Z</dcterms:created>
  <dcterms:modified xsi:type="dcterms:W3CDTF">2023-05-06T07:53:50Z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